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73"/>
  </p:notesMasterIdLst>
  <p:handoutMasterIdLst>
    <p:handoutMasterId r:id="rId74"/>
  </p:handoutMasterIdLst>
  <p:sldIdLst>
    <p:sldId id="289" r:id="rId2"/>
    <p:sldId id="451" r:id="rId3"/>
    <p:sldId id="505" r:id="rId4"/>
    <p:sldId id="318" r:id="rId5"/>
    <p:sldId id="295" r:id="rId6"/>
    <p:sldId id="447" r:id="rId7"/>
    <p:sldId id="298" r:id="rId8"/>
    <p:sldId id="259" r:id="rId9"/>
    <p:sldId id="284" r:id="rId10"/>
    <p:sldId id="296" r:id="rId11"/>
    <p:sldId id="294" r:id="rId12"/>
    <p:sldId id="299" r:id="rId13"/>
    <p:sldId id="450" r:id="rId14"/>
    <p:sldId id="265" r:id="rId15"/>
    <p:sldId id="452" r:id="rId16"/>
    <p:sldId id="300" r:id="rId17"/>
    <p:sldId id="453" r:id="rId18"/>
    <p:sldId id="454" r:id="rId19"/>
    <p:sldId id="443" r:id="rId20"/>
    <p:sldId id="258" r:id="rId21"/>
    <p:sldId id="274" r:id="rId22"/>
    <p:sldId id="457" r:id="rId23"/>
    <p:sldId id="455" r:id="rId24"/>
    <p:sldId id="490" r:id="rId25"/>
    <p:sldId id="301" r:id="rId26"/>
    <p:sldId id="257" r:id="rId27"/>
    <p:sldId id="458" r:id="rId28"/>
    <p:sldId id="304" r:id="rId29"/>
    <p:sldId id="261" r:id="rId30"/>
    <p:sldId id="260" r:id="rId31"/>
    <p:sldId id="262" r:id="rId32"/>
    <p:sldId id="263" r:id="rId33"/>
    <p:sldId id="279" r:id="rId34"/>
    <p:sldId id="501" r:id="rId35"/>
    <p:sldId id="502" r:id="rId36"/>
    <p:sldId id="267" r:id="rId37"/>
    <p:sldId id="269" r:id="rId38"/>
    <p:sldId id="275" r:id="rId39"/>
    <p:sldId id="503" r:id="rId40"/>
    <p:sldId id="504" r:id="rId41"/>
    <p:sldId id="278" r:id="rId42"/>
    <p:sldId id="290" r:id="rId43"/>
    <p:sldId id="459" r:id="rId44"/>
    <p:sldId id="499" r:id="rId45"/>
    <p:sldId id="256" r:id="rId46"/>
    <p:sldId id="461" r:id="rId47"/>
    <p:sldId id="463" r:id="rId48"/>
    <p:sldId id="464" r:id="rId49"/>
    <p:sldId id="465" r:id="rId50"/>
    <p:sldId id="467" r:id="rId51"/>
    <p:sldId id="469" r:id="rId52"/>
    <p:sldId id="471" r:id="rId53"/>
    <p:sldId id="475" r:id="rId54"/>
    <p:sldId id="266" r:id="rId55"/>
    <p:sldId id="477" r:id="rId56"/>
    <p:sldId id="481" r:id="rId57"/>
    <p:sldId id="272" r:id="rId58"/>
    <p:sldId id="493" r:id="rId59"/>
    <p:sldId id="302" r:id="rId60"/>
    <p:sldId id="488" r:id="rId61"/>
    <p:sldId id="483" r:id="rId62"/>
    <p:sldId id="485" r:id="rId63"/>
    <p:sldId id="484" r:id="rId64"/>
    <p:sldId id="482" r:id="rId65"/>
    <p:sldId id="498" r:id="rId66"/>
    <p:sldId id="500" r:id="rId67"/>
    <p:sldId id="494" r:id="rId68"/>
    <p:sldId id="495" r:id="rId69"/>
    <p:sldId id="496" r:id="rId70"/>
    <p:sldId id="497" r:id="rId71"/>
    <p:sldId id="277" r:id="rId7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9BAE"/>
    <a:srgbClr val="8E795E"/>
    <a:srgbClr val="DB2738"/>
    <a:srgbClr val="F81B0A"/>
    <a:srgbClr val="00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9" autoAdjust="0"/>
    <p:restoredTop sz="86475" autoAdjust="0"/>
  </p:normalViewPr>
  <p:slideViewPr>
    <p:cSldViewPr>
      <p:cViewPr varScale="1">
        <p:scale>
          <a:sx n="56" d="100"/>
          <a:sy n="56" d="100"/>
        </p:scale>
        <p:origin x="1140" y="72"/>
      </p:cViewPr>
      <p:guideLst>
        <p:guide orient="horz" pos="2160"/>
        <p:guide pos="2880"/>
      </p:guideLst>
    </p:cSldViewPr>
  </p:slideViewPr>
  <p:outlineViewPr>
    <p:cViewPr>
      <p:scale>
        <a:sx n="20" d="100"/>
        <a:sy n="20" d="100"/>
      </p:scale>
      <p:origin x="0" y="0"/>
    </p:cViewPr>
  </p:outlineViewPr>
  <p:notesTextViewPr>
    <p:cViewPr>
      <p:scale>
        <a:sx n="3" d="2"/>
        <a:sy n="3" d="2"/>
      </p:scale>
      <p:origin x="0" y="0"/>
    </p:cViewPr>
  </p:notesTextViewPr>
  <p:sorterViewPr>
    <p:cViewPr varScale="1">
      <p:scale>
        <a:sx n="1" d="1"/>
        <a:sy n="1" d="1"/>
      </p:scale>
      <p:origin x="0" y="-11184"/>
    </p:cViewPr>
  </p:sorterViewPr>
  <p:notesViewPr>
    <p:cSldViewPr>
      <p:cViewPr varScale="1">
        <p:scale>
          <a:sx n="83" d="100"/>
          <a:sy n="83" d="100"/>
        </p:scale>
        <p:origin x="-1980"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7BBA11-DB9B-4347-96FA-E4A55B1B3FD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03FC85F-7529-4F64-9F2E-EB40CE811341}">
      <dgm:prSet/>
      <dgm:spPr/>
      <dgm:t>
        <a:bodyPr/>
        <a:lstStyle/>
        <a:p>
          <a:r>
            <a:rPr lang="en-US" b="1" dirty="0">
              <a:solidFill>
                <a:schemeClr val="bg1"/>
              </a:solidFill>
            </a:rPr>
            <a:t>One’s relationship with God in Christ Jesus</a:t>
          </a:r>
        </a:p>
      </dgm:t>
    </dgm:pt>
    <dgm:pt modelId="{A06FA7B2-E5F4-434C-8466-B50382C4444F}" type="parTrans" cxnId="{373E6EAA-1B08-4204-9A30-C010E979A5F4}">
      <dgm:prSet/>
      <dgm:spPr/>
      <dgm:t>
        <a:bodyPr/>
        <a:lstStyle/>
        <a:p>
          <a:endParaRPr lang="en-US"/>
        </a:p>
      </dgm:t>
    </dgm:pt>
    <dgm:pt modelId="{E52FAB48-C442-4E4E-9E46-2B8BE2C24C55}" type="sibTrans" cxnId="{373E6EAA-1B08-4204-9A30-C010E979A5F4}">
      <dgm:prSet/>
      <dgm:spPr/>
      <dgm:t>
        <a:bodyPr/>
        <a:lstStyle/>
        <a:p>
          <a:endParaRPr lang="en-US"/>
        </a:p>
      </dgm:t>
    </dgm:pt>
    <dgm:pt modelId="{936A3C5E-771E-41A1-A1BC-AB487502FBEC}">
      <dgm:prSet/>
      <dgm:spPr/>
      <dgm:t>
        <a:bodyPr/>
        <a:lstStyle/>
        <a:p>
          <a:r>
            <a:rPr lang="en-US" b="1" dirty="0"/>
            <a:t>An individual’s growing </a:t>
          </a:r>
          <a:r>
            <a:rPr lang="en-US" b="1" dirty="0">
              <a:solidFill>
                <a:schemeClr val="bg1"/>
              </a:solidFill>
            </a:rPr>
            <a:t>from</a:t>
          </a:r>
          <a:r>
            <a:rPr lang="en-US" b="1" dirty="0"/>
            <a:t> believer to follower draws us to relationship with other followers </a:t>
          </a:r>
        </a:p>
      </dgm:t>
    </dgm:pt>
    <dgm:pt modelId="{4D68FB7F-37CD-41EB-A4CA-27D8B930107A}" type="parTrans" cxnId="{F5C8CB09-0871-4B62-9ADC-B671E30D8705}">
      <dgm:prSet/>
      <dgm:spPr/>
      <dgm:t>
        <a:bodyPr/>
        <a:lstStyle/>
        <a:p>
          <a:endParaRPr lang="en-US"/>
        </a:p>
      </dgm:t>
    </dgm:pt>
    <dgm:pt modelId="{80C692AC-E0BE-40D3-A266-DC970837AC43}" type="sibTrans" cxnId="{F5C8CB09-0871-4B62-9ADC-B671E30D8705}">
      <dgm:prSet/>
      <dgm:spPr/>
      <dgm:t>
        <a:bodyPr/>
        <a:lstStyle/>
        <a:p>
          <a:endParaRPr lang="en-US"/>
        </a:p>
      </dgm:t>
    </dgm:pt>
    <dgm:pt modelId="{6EF91F95-0AB8-469B-8C07-C4C49DA7EDF8}">
      <dgm:prSet/>
      <dgm:spPr/>
      <dgm:t>
        <a:bodyPr/>
        <a:lstStyle/>
        <a:p>
          <a:r>
            <a:rPr lang="en-US" b="1" dirty="0"/>
            <a:t>Followers gather and form caring relationships in faith community</a:t>
          </a:r>
        </a:p>
      </dgm:t>
    </dgm:pt>
    <dgm:pt modelId="{35B35F99-1124-40D2-A111-BA19AB9F94D6}" type="parTrans" cxnId="{D569D0FD-F7BF-4A99-99AC-21F8102524A1}">
      <dgm:prSet/>
      <dgm:spPr/>
      <dgm:t>
        <a:bodyPr/>
        <a:lstStyle/>
        <a:p>
          <a:endParaRPr lang="en-US"/>
        </a:p>
      </dgm:t>
    </dgm:pt>
    <dgm:pt modelId="{9253F02B-10FD-41D0-8EE5-E2ACC4F38E48}" type="sibTrans" cxnId="{D569D0FD-F7BF-4A99-99AC-21F8102524A1}">
      <dgm:prSet/>
      <dgm:spPr/>
      <dgm:t>
        <a:bodyPr/>
        <a:lstStyle/>
        <a:p>
          <a:endParaRPr lang="en-US"/>
        </a:p>
      </dgm:t>
    </dgm:pt>
    <dgm:pt modelId="{6A2824E3-C706-4F10-B12C-2E45709F09D3}">
      <dgm:prSet/>
      <dgm:spPr/>
      <dgm:t>
        <a:bodyPr/>
        <a:lstStyle/>
        <a:p>
          <a:r>
            <a:rPr lang="en-US" b="1" dirty="0"/>
            <a:t>God calls faith communities to be in relationship with the world, near and far</a:t>
          </a:r>
        </a:p>
      </dgm:t>
    </dgm:pt>
    <dgm:pt modelId="{1581FDF5-285F-41C1-B0B9-39FD4F2E6B16}" type="parTrans" cxnId="{B68E6EB9-C4B3-4017-9FBC-8897D69FFCFF}">
      <dgm:prSet/>
      <dgm:spPr/>
      <dgm:t>
        <a:bodyPr/>
        <a:lstStyle/>
        <a:p>
          <a:endParaRPr lang="en-US"/>
        </a:p>
      </dgm:t>
    </dgm:pt>
    <dgm:pt modelId="{893F5E43-CC42-4626-A1F1-C5ADACAC5A74}" type="sibTrans" cxnId="{B68E6EB9-C4B3-4017-9FBC-8897D69FFCFF}">
      <dgm:prSet/>
      <dgm:spPr/>
      <dgm:t>
        <a:bodyPr/>
        <a:lstStyle/>
        <a:p>
          <a:endParaRPr lang="en-US"/>
        </a:p>
      </dgm:t>
    </dgm:pt>
    <dgm:pt modelId="{79333C24-5902-45EF-B6EF-6B82908DBDD6}" type="pres">
      <dgm:prSet presAssocID="{D27BBA11-DB9B-4347-96FA-E4A55B1B3FD8}" presName="cycle" presStyleCnt="0">
        <dgm:presLayoutVars>
          <dgm:dir/>
          <dgm:resizeHandles val="exact"/>
        </dgm:presLayoutVars>
      </dgm:prSet>
      <dgm:spPr/>
    </dgm:pt>
    <dgm:pt modelId="{D95E90A6-F8A9-47CD-835A-01BC4FFF27AC}" type="pres">
      <dgm:prSet presAssocID="{203FC85F-7529-4F64-9F2E-EB40CE811341}" presName="node" presStyleLbl="node1" presStyleIdx="0" presStyleCnt="4" custScaleX="123272" custScaleY="103990">
        <dgm:presLayoutVars>
          <dgm:bulletEnabled val="1"/>
        </dgm:presLayoutVars>
      </dgm:prSet>
      <dgm:spPr/>
    </dgm:pt>
    <dgm:pt modelId="{9B3EE017-1927-48B4-9A51-BBA3D1811D7D}" type="pres">
      <dgm:prSet presAssocID="{E52FAB48-C442-4E4E-9E46-2B8BE2C24C55}" presName="sibTrans" presStyleLbl="sibTrans2D1" presStyleIdx="0" presStyleCnt="4" custScaleX="186709"/>
      <dgm:spPr/>
    </dgm:pt>
    <dgm:pt modelId="{4CA1C142-8243-4C91-A29B-FF447669877B}" type="pres">
      <dgm:prSet presAssocID="{E52FAB48-C442-4E4E-9E46-2B8BE2C24C55}" presName="connectorText" presStyleLbl="sibTrans2D1" presStyleIdx="0" presStyleCnt="4"/>
      <dgm:spPr/>
    </dgm:pt>
    <dgm:pt modelId="{7EDEA9A5-E85D-4120-BDB9-26ADD59EDA82}" type="pres">
      <dgm:prSet presAssocID="{936A3C5E-771E-41A1-A1BC-AB487502FBEC}" presName="node" presStyleLbl="node1" presStyleIdx="1" presStyleCnt="4" custScaleX="119497" custScaleY="101178">
        <dgm:presLayoutVars>
          <dgm:bulletEnabled val="1"/>
        </dgm:presLayoutVars>
      </dgm:prSet>
      <dgm:spPr/>
    </dgm:pt>
    <dgm:pt modelId="{7D3E1A54-D3E0-4E57-B9FA-AEAA5B238317}" type="pres">
      <dgm:prSet presAssocID="{80C692AC-E0BE-40D3-A266-DC970837AC43}" presName="sibTrans" presStyleLbl="sibTrans2D1" presStyleIdx="1" presStyleCnt="4" custScaleX="192199"/>
      <dgm:spPr/>
    </dgm:pt>
    <dgm:pt modelId="{A69A80AB-53EF-4D16-A1E6-C3D3F01F5974}" type="pres">
      <dgm:prSet presAssocID="{80C692AC-E0BE-40D3-A266-DC970837AC43}" presName="connectorText" presStyleLbl="sibTrans2D1" presStyleIdx="1" presStyleCnt="4"/>
      <dgm:spPr/>
    </dgm:pt>
    <dgm:pt modelId="{668D2805-9C8C-4CBA-BA04-92D6D6860D48}" type="pres">
      <dgm:prSet presAssocID="{6EF91F95-0AB8-469B-8C07-C4C49DA7EDF8}" presName="node" presStyleLbl="node1" presStyleIdx="2" presStyleCnt="4" custScaleX="120248" custScaleY="98371">
        <dgm:presLayoutVars>
          <dgm:bulletEnabled val="1"/>
        </dgm:presLayoutVars>
      </dgm:prSet>
      <dgm:spPr/>
    </dgm:pt>
    <dgm:pt modelId="{937253A0-207D-4CB5-BCA4-F0E27976EC7B}" type="pres">
      <dgm:prSet presAssocID="{9253F02B-10FD-41D0-8EE5-E2ACC4F38E48}" presName="sibTrans" presStyleLbl="sibTrans2D1" presStyleIdx="2" presStyleCnt="4" custScaleX="201795" custLinFactNeighborX="-6991" custLinFactNeighborY="-9511"/>
      <dgm:spPr/>
    </dgm:pt>
    <dgm:pt modelId="{3933C78E-35D8-4CA5-A822-8750F125F2E8}" type="pres">
      <dgm:prSet presAssocID="{9253F02B-10FD-41D0-8EE5-E2ACC4F38E48}" presName="connectorText" presStyleLbl="sibTrans2D1" presStyleIdx="2" presStyleCnt="4"/>
      <dgm:spPr/>
    </dgm:pt>
    <dgm:pt modelId="{CD15479A-296E-41B0-A078-B8EAB82CBDA2}" type="pres">
      <dgm:prSet presAssocID="{6A2824E3-C706-4F10-B12C-2E45709F09D3}" presName="node" presStyleLbl="node1" presStyleIdx="3" presStyleCnt="4" custScaleX="123707" custScaleY="102850">
        <dgm:presLayoutVars>
          <dgm:bulletEnabled val="1"/>
        </dgm:presLayoutVars>
      </dgm:prSet>
      <dgm:spPr/>
    </dgm:pt>
    <dgm:pt modelId="{DA79D45F-35BC-48BD-8191-12B73F5E173E}" type="pres">
      <dgm:prSet presAssocID="{893F5E43-CC42-4626-A1F1-C5ADACAC5A74}" presName="sibTrans" presStyleLbl="sibTrans2D1" presStyleIdx="3" presStyleCnt="4" custScaleX="185067"/>
      <dgm:spPr/>
    </dgm:pt>
    <dgm:pt modelId="{80DF3F43-8628-4016-8144-3A62F77C0D88}" type="pres">
      <dgm:prSet presAssocID="{893F5E43-CC42-4626-A1F1-C5ADACAC5A74}" presName="connectorText" presStyleLbl="sibTrans2D1" presStyleIdx="3" presStyleCnt="4"/>
      <dgm:spPr/>
    </dgm:pt>
  </dgm:ptLst>
  <dgm:cxnLst>
    <dgm:cxn modelId="{D10F6800-C53E-4C5F-AB61-0E99550D02C0}" type="presOf" srcId="{893F5E43-CC42-4626-A1F1-C5ADACAC5A74}" destId="{DA79D45F-35BC-48BD-8191-12B73F5E173E}" srcOrd="0" destOrd="0" presId="urn:microsoft.com/office/officeart/2005/8/layout/cycle2"/>
    <dgm:cxn modelId="{73689600-924A-47F9-8056-2F859995AC31}" type="presOf" srcId="{893F5E43-CC42-4626-A1F1-C5ADACAC5A74}" destId="{80DF3F43-8628-4016-8144-3A62F77C0D88}" srcOrd="1" destOrd="0" presId="urn:microsoft.com/office/officeart/2005/8/layout/cycle2"/>
    <dgm:cxn modelId="{F5C8CB09-0871-4B62-9ADC-B671E30D8705}" srcId="{D27BBA11-DB9B-4347-96FA-E4A55B1B3FD8}" destId="{936A3C5E-771E-41A1-A1BC-AB487502FBEC}" srcOrd="1" destOrd="0" parTransId="{4D68FB7F-37CD-41EB-A4CA-27D8B930107A}" sibTransId="{80C692AC-E0BE-40D3-A266-DC970837AC43}"/>
    <dgm:cxn modelId="{A13E6628-5391-47A4-AAD5-F152C3AB2438}" type="presOf" srcId="{6EF91F95-0AB8-469B-8C07-C4C49DA7EDF8}" destId="{668D2805-9C8C-4CBA-BA04-92D6D6860D48}" srcOrd="0" destOrd="0" presId="urn:microsoft.com/office/officeart/2005/8/layout/cycle2"/>
    <dgm:cxn modelId="{1E4D6067-84BA-4036-94FB-29D4B6F3E633}" type="presOf" srcId="{E52FAB48-C442-4E4E-9E46-2B8BE2C24C55}" destId="{9B3EE017-1927-48B4-9A51-BBA3D1811D7D}" srcOrd="0" destOrd="0" presId="urn:microsoft.com/office/officeart/2005/8/layout/cycle2"/>
    <dgm:cxn modelId="{0C677767-D62C-4652-82A3-8725F73295E3}" type="presOf" srcId="{E52FAB48-C442-4E4E-9E46-2B8BE2C24C55}" destId="{4CA1C142-8243-4C91-A29B-FF447669877B}" srcOrd="1" destOrd="0" presId="urn:microsoft.com/office/officeart/2005/8/layout/cycle2"/>
    <dgm:cxn modelId="{D1DB394F-6B82-4421-9B49-BFE3F208805E}" type="presOf" srcId="{80C692AC-E0BE-40D3-A266-DC970837AC43}" destId="{A69A80AB-53EF-4D16-A1E6-C3D3F01F5974}" srcOrd="1" destOrd="0" presId="urn:microsoft.com/office/officeart/2005/8/layout/cycle2"/>
    <dgm:cxn modelId="{6782DF78-9139-41DF-8B33-73CA10D6286F}" type="presOf" srcId="{9253F02B-10FD-41D0-8EE5-E2ACC4F38E48}" destId="{3933C78E-35D8-4CA5-A822-8750F125F2E8}" srcOrd="1" destOrd="0" presId="urn:microsoft.com/office/officeart/2005/8/layout/cycle2"/>
    <dgm:cxn modelId="{06707CA3-520F-4222-A426-36A35B91E03E}" type="presOf" srcId="{6A2824E3-C706-4F10-B12C-2E45709F09D3}" destId="{CD15479A-296E-41B0-A078-B8EAB82CBDA2}" srcOrd="0" destOrd="0" presId="urn:microsoft.com/office/officeart/2005/8/layout/cycle2"/>
    <dgm:cxn modelId="{373E6EAA-1B08-4204-9A30-C010E979A5F4}" srcId="{D27BBA11-DB9B-4347-96FA-E4A55B1B3FD8}" destId="{203FC85F-7529-4F64-9F2E-EB40CE811341}" srcOrd="0" destOrd="0" parTransId="{A06FA7B2-E5F4-434C-8466-B50382C4444F}" sibTransId="{E52FAB48-C442-4E4E-9E46-2B8BE2C24C55}"/>
    <dgm:cxn modelId="{B68E6EB9-C4B3-4017-9FBC-8897D69FFCFF}" srcId="{D27BBA11-DB9B-4347-96FA-E4A55B1B3FD8}" destId="{6A2824E3-C706-4F10-B12C-2E45709F09D3}" srcOrd="3" destOrd="0" parTransId="{1581FDF5-285F-41C1-B0B9-39FD4F2E6B16}" sibTransId="{893F5E43-CC42-4626-A1F1-C5ADACAC5A74}"/>
    <dgm:cxn modelId="{21B03CDE-958E-4F35-A88E-E798833737B1}" type="presOf" srcId="{203FC85F-7529-4F64-9F2E-EB40CE811341}" destId="{D95E90A6-F8A9-47CD-835A-01BC4FFF27AC}" srcOrd="0" destOrd="0" presId="urn:microsoft.com/office/officeart/2005/8/layout/cycle2"/>
    <dgm:cxn modelId="{8DAC7EEC-2AD0-4FDD-B8F4-309EDD07ABBB}" type="presOf" srcId="{9253F02B-10FD-41D0-8EE5-E2ACC4F38E48}" destId="{937253A0-207D-4CB5-BCA4-F0E27976EC7B}" srcOrd="0" destOrd="0" presId="urn:microsoft.com/office/officeart/2005/8/layout/cycle2"/>
    <dgm:cxn modelId="{A082DAF4-944D-4B0C-8A42-7E039250CA7C}" type="presOf" srcId="{936A3C5E-771E-41A1-A1BC-AB487502FBEC}" destId="{7EDEA9A5-E85D-4120-BDB9-26ADD59EDA82}" srcOrd="0" destOrd="0" presId="urn:microsoft.com/office/officeart/2005/8/layout/cycle2"/>
    <dgm:cxn modelId="{3B0D94F8-60F3-440E-B121-1855082844A0}" type="presOf" srcId="{D27BBA11-DB9B-4347-96FA-E4A55B1B3FD8}" destId="{79333C24-5902-45EF-B6EF-6B82908DBDD6}" srcOrd="0" destOrd="0" presId="urn:microsoft.com/office/officeart/2005/8/layout/cycle2"/>
    <dgm:cxn modelId="{C11864FD-D7EB-4A24-A0D6-B687A9CF7C28}" type="presOf" srcId="{80C692AC-E0BE-40D3-A266-DC970837AC43}" destId="{7D3E1A54-D3E0-4E57-B9FA-AEAA5B238317}" srcOrd="0" destOrd="0" presId="urn:microsoft.com/office/officeart/2005/8/layout/cycle2"/>
    <dgm:cxn modelId="{D569D0FD-F7BF-4A99-99AC-21F8102524A1}" srcId="{D27BBA11-DB9B-4347-96FA-E4A55B1B3FD8}" destId="{6EF91F95-0AB8-469B-8C07-C4C49DA7EDF8}" srcOrd="2" destOrd="0" parTransId="{35B35F99-1124-40D2-A111-BA19AB9F94D6}" sibTransId="{9253F02B-10FD-41D0-8EE5-E2ACC4F38E48}"/>
    <dgm:cxn modelId="{4341A5BE-AA02-416A-A8F8-99567E53D01E}" type="presParOf" srcId="{79333C24-5902-45EF-B6EF-6B82908DBDD6}" destId="{D95E90A6-F8A9-47CD-835A-01BC4FFF27AC}" srcOrd="0" destOrd="0" presId="urn:microsoft.com/office/officeart/2005/8/layout/cycle2"/>
    <dgm:cxn modelId="{11BEA912-1D2A-4422-ACF0-BDC2B4ADC1A5}" type="presParOf" srcId="{79333C24-5902-45EF-B6EF-6B82908DBDD6}" destId="{9B3EE017-1927-48B4-9A51-BBA3D1811D7D}" srcOrd="1" destOrd="0" presId="urn:microsoft.com/office/officeart/2005/8/layout/cycle2"/>
    <dgm:cxn modelId="{6C89209D-42D3-42EC-A699-CCE64FFC790C}" type="presParOf" srcId="{9B3EE017-1927-48B4-9A51-BBA3D1811D7D}" destId="{4CA1C142-8243-4C91-A29B-FF447669877B}" srcOrd="0" destOrd="0" presId="urn:microsoft.com/office/officeart/2005/8/layout/cycle2"/>
    <dgm:cxn modelId="{716068BE-E5F9-402C-B476-98802B601E6F}" type="presParOf" srcId="{79333C24-5902-45EF-B6EF-6B82908DBDD6}" destId="{7EDEA9A5-E85D-4120-BDB9-26ADD59EDA82}" srcOrd="2" destOrd="0" presId="urn:microsoft.com/office/officeart/2005/8/layout/cycle2"/>
    <dgm:cxn modelId="{68EC5077-9496-4BD7-B73F-9A75AEBCC1EE}" type="presParOf" srcId="{79333C24-5902-45EF-B6EF-6B82908DBDD6}" destId="{7D3E1A54-D3E0-4E57-B9FA-AEAA5B238317}" srcOrd="3" destOrd="0" presId="urn:microsoft.com/office/officeart/2005/8/layout/cycle2"/>
    <dgm:cxn modelId="{6E38BDFF-DC33-400D-99CB-D4103A121669}" type="presParOf" srcId="{7D3E1A54-D3E0-4E57-B9FA-AEAA5B238317}" destId="{A69A80AB-53EF-4D16-A1E6-C3D3F01F5974}" srcOrd="0" destOrd="0" presId="urn:microsoft.com/office/officeart/2005/8/layout/cycle2"/>
    <dgm:cxn modelId="{62390972-DF89-4EDF-A64C-E570B364DE73}" type="presParOf" srcId="{79333C24-5902-45EF-B6EF-6B82908DBDD6}" destId="{668D2805-9C8C-4CBA-BA04-92D6D6860D48}" srcOrd="4" destOrd="0" presId="urn:microsoft.com/office/officeart/2005/8/layout/cycle2"/>
    <dgm:cxn modelId="{6837F356-87D4-4895-BEE0-C85637769105}" type="presParOf" srcId="{79333C24-5902-45EF-B6EF-6B82908DBDD6}" destId="{937253A0-207D-4CB5-BCA4-F0E27976EC7B}" srcOrd="5" destOrd="0" presId="urn:microsoft.com/office/officeart/2005/8/layout/cycle2"/>
    <dgm:cxn modelId="{593D80F4-25BB-43E4-BFDE-A76AAD50C165}" type="presParOf" srcId="{937253A0-207D-4CB5-BCA4-F0E27976EC7B}" destId="{3933C78E-35D8-4CA5-A822-8750F125F2E8}" srcOrd="0" destOrd="0" presId="urn:microsoft.com/office/officeart/2005/8/layout/cycle2"/>
    <dgm:cxn modelId="{2D2F28ED-E9FD-4138-A82E-1CF1DFB4C919}" type="presParOf" srcId="{79333C24-5902-45EF-B6EF-6B82908DBDD6}" destId="{CD15479A-296E-41B0-A078-B8EAB82CBDA2}" srcOrd="6" destOrd="0" presId="urn:microsoft.com/office/officeart/2005/8/layout/cycle2"/>
    <dgm:cxn modelId="{8AA1697A-B69A-4F76-BF10-064175668155}" type="presParOf" srcId="{79333C24-5902-45EF-B6EF-6B82908DBDD6}" destId="{DA79D45F-35BC-48BD-8191-12B73F5E173E}" srcOrd="7" destOrd="0" presId="urn:microsoft.com/office/officeart/2005/8/layout/cycle2"/>
    <dgm:cxn modelId="{FA2D2B7B-9596-4134-9A9D-526F1B4B0DA7}" type="presParOf" srcId="{DA79D45F-35BC-48BD-8191-12B73F5E173E}" destId="{80DF3F43-8628-4016-8144-3A62F77C0D88}"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568FCD-6156-464D-AF78-57666996F4D0}"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5E9F5328-2C59-449C-B177-FDE93839449E}">
      <dgm:prSet/>
      <dgm:spPr/>
      <dgm:t>
        <a:bodyPr/>
        <a:lstStyle/>
        <a:p>
          <a:r>
            <a:rPr lang="en-US" b="1"/>
            <a:t>Worship and Prayer</a:t>
          </a:r>
          <a:endParaRPr lang="en-US"/>
        </a:p>
      </dgm:t>
    </dgm:pt>
    <dgm:pt modelId="{2F13D05D-7EF6-41E9-8B94-A6187F7C8C89}" type="parTrans" cxnId="{D603AB28-8EC4-49A0-BC27-CB8E2F4F18EB}">
      <dgm:prSet/>
      <dgm:spPr/>
      <dgm:t>
        <a:bodyPr/>
        <a:lstStyle/>
        <a:p>
          <a:endParaRPr lang="en-US"/>
        </a:p>
      </dgm:t>
    </dgm:pt>
    <dgm:pt modelId="{768E028F-9513-493B-BC76-430D802B54DD}" type="sibTrans" cxnId="{D603AB28-8EC4-49A0-BC27-CB8E2F4F18EB}">
      <dgm:prSet/>
      <dgm:spPr/>
      <dgm:t>
        <a:bodyPr/>
        <a:lstStyle/>
        <a:p>
          <a:endParaRPr lang="en-US"/>
        </a:p>
      </dgm:t>
    </dgm:pt>
    <dgm:pt modelId="{CD2189FB-F1D3-4A08-9341-68FE89738BEC}">
      <dgm:prSet/>
      <dgm:spPr/>
      <dgm:t>
        <a:bodyPr/>
        <a:lstStyle/>
        <a:p>
          <a:r>
            <a:rPr lang="en-US" b="1"/>
            <a:t>Christian Formation and Discipleship</a:t>
          </a:r>
          <a:endParaRPr lang="en-US"/>
        </a:p>
      </dgm:t>
    </dgm:pt>
    <dgm:pt modelId="{A7C387D1-0244-4AC3-B6A2-16283531C775}" type="parTrans" cxnId="{ACB06739-5BD7-4A56-B99E-3511110548E5}">
      <dgm:prSet/>
      <dgm:spPr/>
      <dgm:t>
        <a:bodyPr/>
        <a:lstStyle/>
        <a:p>
          <a:endParaRPr lang="en-US"/>
        </a:p>
      </dgm:t>
    </dgm:pt>
    <dgm:pt modelId="{645DE72A-1651-4A35-9850-62DB7BCA8C12}" type="sibTrans" cxnId="{ACB06739-5BD7-4A56-B99E-3511110548E5}">
      <dgm:prSet/>
      <dgm:spPr/>
      <dgm:t>
        <a:bodyPr/>
        <a:lstStyle/>
        <a:p>
          <a:endParaRPr lang="en-US"/>
        </a:p>
      </dgm:t>
    </dgm:pt>
    <dgm:pt modelId="{1EFB2DF0-B961-444F-8BAC-6AB71262F8C4}">
      <dgm:prSet/>
      <dgm:spPr/>
      <dgm:t>
        <a:bodyPr/>
        <a:lstStyle/>
        <a:p>
          <a:r>
            <a:rPr lang="en-US" b="1" dirty="0"/>
            <a:t>Faith Community Support, Care and Fellowship</a:t>
          </a:r>
          <a:endParaRPr lang="en-US" dirty="0"/>
        </a:p>
      </dgm:t>
    </dgm:pt>
    <dgm:pt modelId="{84E9C5DD-D170-438D-9C15-E0E3007E1C1B}" type="parTrans" cxnId="{B1BEB10D-C494-47B7-8D63-9AACB7170335}">
      <dgm:prSet/>
      <dgm:spPr/>
      <dgm:t>
        <a:bodyPr/>
        <a:lstStyle/>
        <a:p>
          <a:endParaRPr lang="en-US"/>
        </a:p>
      </dgm:t>
    </dgm:pt>
    <dgm:pt modelId="{AE141422-C16F-44C2-A844-84534C1744B7}" type="sibTrans" cxnId="{B1BEB10D-C494-47B7-8D63-9AACB7170335}">
      <dgm:prSet/>
      <dgm:spPr/>
      <dgm:t>
        <a:bodyPr/>
        <a:lstStyle/>
        <a:p>
          <a:endParaRPr lang="en-US"/>
        </a:p>
      </dgm:t>
    </dgm:pt>
    <dgm:pt modelId="{B2E73F9C-15AE-4D6F-8BD5-62C7850FA76E}">
      <dgm:prSet/>
      <dgm:spPr/>
      <dgm:t>
        <a:bodyPr/>
        <a:lstStyle/>
        <a:p>
          <a:r>
            <a:rPr lang="en-US" b="1"/>
            <a:t>Outreach</a:t>
          </a:r>
          <a:endParaRPr lang="en-US"/>
        </a:p>
      </dgm:t>
    </dgm:pt>
    <dgm:pt modelId="{9106421A-3305-4EBA-8C22-7D80B253D277}" type="parTrans" cxnId="{98EE427C-E160-4634-8B0A-8877156F1F04}">
      <dgm:prSet/>
      <dgm:spPr/>
      <dgm:t>
        <a:bodyPr/>
        <a:lstStyle/>
        <a:p>
          <a:endParaRPr lang="en-US"/>
        </a:p>
      </dgm:t>
    </dgm:pt>
    <dgm:pt modelId="{27FB5095-3D19-4535-A682-8A41B8A0FDD5}" type="sibTrans" cxnId="{98EE427C-E160-4634-8B0A-8877156F1F04}">
      <dgm:prSet/>
      <dgm:spPr/>
      <dgm:t>
        <a:bodyPr/>
        <a:lstStyle/>
        <a:p>
          <a:endParaRPr lang="en-US"/>
        </a:p>
      </dgm:t>
    </dgm:pt>
    <dgm:pt modelId="{8FC46AC6-958B-47DA-B14A-8A3BB3BDC2EA}" type="pres">
      <dgm:prSet presAssocID="{8C568FCD-6156-464D-AF78-57666996F4D0}" presName="matrix" presStyleCnt="0">
        <dgm:presLayoutVars>
          <dgm:chMax val="1"/>
          <dgm:dir/>
          <dgm:resizeHandles val="exact"/>
        </dgm:presLayoutVars>
      </dgm:prSet>
      <dgm:spPr/>
    </dgm:pt>
    <dgm:pt modelId="{590B7222-796A-4505-90BA-8C4968AA4685}" type="pres">
      <dgm:prSet presAssocID="{8C568FCD-6156-464D-AF78-57666996F4D0}" presName="diamond" presStyleLbl="bgShp" presStyleIdx="0" presStyleCnt="1"/>
      <dgm:spPr/>
    </dgm:pt>
    <dgm:pt modelId="{9A897C49-9F4B-4E67-B41E-CFAB895A93EA}" type="pres">
      <dgm:prSet presAssocID="{8C568FCD-6156-464D-AF78-57666996F4D0}" presName="quad1" presStyleLbl="node1" presStyleIdx="0" presStyleCnt="4">
        <dgm:presLayoutVars>
          <dgm:chMax val="0"/>
          <dgm:chPref val="0"/>
          <dgm:bulletEnabled val="1"/>
        </dgm:presLayoutVars>
      </dgm:prSet>
      <dgm:spPr/>
    </dgm:pt>
    <dgm:pt modelId="{598852E6-3213-48D9-A0EC-3BD943D0E589}" type="pres">
      <dgm:prSet presAssocID="{8C568FCD-6156-464D-AF78-57666996F4D0}" presName="quad2" presStyleLbl="node1" presStyleIdx="1" presStyleCnt="4" custLinFactNeighborX="-2158" custLinFactNeighborY="-1493">
        <dgm:presLayoutVars>
          <dgm:chMax val="0"/>
          <dgm:chPref val="0"/>
          <dgm:bulletEnabled val="1"/>
        </dgm:presLayoutVars>
      </dgm:prSet>
      <dgm:spPr/>
    </dgm:pt>
    <dgm:pt modelId="{6E1DAD72-8D0D-4C0B-9CD1-FE0B64298443}" type="pres">
      <dgm:prSet presAssocID="{8C568FCD-6156-464D-AF78-57666996F4D0}" presName="quad3" presStyleLbl="node1" presStyleIdx="2" presStyleCnt="4">
        <dgm:presLayoutVars>
          <dgm:chMax val="0"/>
          <dgm:chPref val="0"/>
          <dgm:bulletEnabled val="1"/>
        </dgm:presLayoutVars>
      </dgm:prSet>
      <dgm:spPr/>
    </dgm:pt>
    <dgm:pt modelId="{D1AB6349-C1D7-416F-B65F-0FCF66C09315}" type="pres">
      <dgm:prSet presAssocID="{8C568FCD-6156-464D-AF78-57666996F4D0}" presName="quad4" presStyleLbl="node1" presStyleIdx="3" presStyleCnt="4">
        <dgm:presLayoutVars>
          <dgm:chMax val="0"/>
          <dgm:chPref val="0"/>
          <dgm:bulletEnabled val="1"/>
        </dgm:presLayoutVars>
      </dgm:prSet>
      <dgm:spPr/>
    </dgm:pt>
  </dgm:ptLst>
  <dgm:cxnLst>
    <dgm:cxn modelId="{B1BEB10D-C494-47B7-8D63-9AACB7170335}" srcId="{8C568FCD-6156-464D-AF78-57666996F4D0}" destId="{1EFB2DF0-B961-444F-8BAC-6AB71262F8C4}" srcOrd="2" destOrd="0" parTransId="{84E9C5DD-D170-438D-9C15-E0E3007E1C1B}" sibTransId="{AE141422-C16F-44C2-A844-84534C1744B7}"/>
    <dgm:cxn modelId="{D603AB28-8EC4-49A0-BC27-CB8E2F4F18EB}" srcId="{8C568FCD-6156-464D-AF78-57666996F4D0}" destId="{5E9F5328-2C59-449C-B177-FDE93839449E}" srcOrd="0" destOrd="0" parTransId="{2F13D05D-7EF6-41E9-8B94-A6187F7C8C89}" sibTransId="{768E028F-9513-493B-BC76-430D802B54DD}"/>
    <dgm:cxn modelId="{D8207A34-83F5-4151-AA74-A8D1B75DB042}" type="presOf" srcId="{8C568FCD-6156-464D-AF78-57666996F4D0}" destId="{8FC46AC6-958B-47DA-B14A-8A3BB3BDC2EA}" srcOrd="0" destOrd="0" presId="urn:microsoft.com/office/officeart/2005/8/layout/matrix3"/>
    <dgm:cxn modelId="{93BE4B36-9992-4F99-AB3F-706AF3E885E9}" type="presOf" srcId="{B2E73F9C-15AE-4D6F-8BD5-62C7850FA76E}" destId="{D1AB6349-C1D7-416F-B65F-0FCF66C09315}" srcOrd="0" destOrd="0" presId="urn:microsoft.com/office/officeart/2005/8/layout/matrix3"/>
    <dgm:cxn modelId="{ACB06739-5BD7-4A56-B99E-3511110548E5}" srcId="{8C568FCD-6156-464D-AF78-57666996F4D0}" destId="{CD2189FB-F1D3-4A08-9341-68FE89738BEC}" srcOrd="1" destOrd="0" parTransId="{A7C387D1-0244-4AC3-B6A2-16283531C775}" sibTransId="{645DE72A-1651-4A35-9850-62DB7BCA8C12}"/>
    <dgm:cxn modelId="{98EE427C-E160-4634-8B0A-8877156F1F04}" srcId="{8C568FCD-6156-464D-AF78-57666996F4D0}" destId="{B2E73F9C-15AE-4D6F-8BD5-62C7850FA76E}" srcOrd="3" destOrd="0" parTransId="{9106421A-3305-4EBA-8C22-7D80B253D277}" sibTransId="{27FB5095-3D19-4535-A682-8A41B8A0FDD5}"/>
    <dgm:cxn modelId="{93616089-94A3-4A27-87A9-36F6A1FA170C}" type="presOf" srcId="{CD2189FB-F1D3-4A08-9341-68FE89738BEC}" destId="{598852E6-3213-48D9-A0EC-3BD943D0E589}" srcOrd="0" destOrd="0" presId="urn:microsoft.com/office/officeart/2005/8/layout/matrix3"/>
    <dgm:cxn modelId="{30F5C1AA-FD20-49B4-A725-F26198B35BCD}" type="presOf" srcId="{5E9F5328-2C59-449C-B177-FDE93839449E}" destId="{9A897C49-9F4B-4E67-B41E-CFAB895A93EA}" srcOrd="0" destOrd="0" presId="urn:microsoft.com/office/officeart/2005/8/layout/matrix3"/>
    <dgm:cxn modelId="{4ED5CBAD-AB71-4938-9600-845CD8F8DB6E}" type="presOf" srcId="{1EFB2DF0-B961-444F-8BAC-6AB71262F8C4}" destId="{6E1DAD72-8D0D-4C0B-9CD1-FE0B64298443}" srcOrd="0" destOrd="0" presId="urn:microsoft.com/office/officeart/2005/8/layout/matrix3"/>
    <dgm:cxn modelId="{8A09CF6C-02F5-43B4-AEE5-BC11AF356F33}" type="presParOf" srcId="{8FC46AC6-958B-47DA-B14A-8A3BB3BDC2EA}" destId="{590B7222-796A-4505-90BA-8C4968AA4685}" srcOrd="0" destOrd="0" presId="urn:microsoft.com/office/officeart/2005/8/layout/matrix3"/>
    <dgm:cxn modelId="{F3FCA061-6B79-493A-B6E4-889F58EE8FB6}" type="presParOf" srcId="{8FC46AC6-958B-47DA-B14A-8A3BB3BDC2EA}" destId="{9A897C49-9F4B-4E67-B41E-CFAB895A93EA}" srcOrd="1" destOrd="0" presId="urn:microsoft.com/office/officeart/2005/8/layout/matrix3"/>
    <dgm:cxn modelId="{C2FBDF06-4EA6-4D4E-8B0F-036F2474B095}" type="presParOf" srcId="{8FC46AC6-958B-47DA-B14A-8A3BB3BDC2EA}" destId="{598852E6-3213-48D9-A0EC-3BD943D0E589}" srcOrd="2" destOrd="0" presId="urn:microsoft.com/office/officeart/2005/8/layout/matrix3"/>
    <dgm:cxn modelId="{9AD5E6FC-254F-4278-BFAC-C3FB5FCC859B}" type="presParOf" srcId="{8FC46AC6-958B-47DA-B14A-8A3BB3BDC2EA}" destId="{6E1DAD72-8D0D-4C0B-9CD1-FE0B64298443}" srcOrd="3" destOrd="0" presId="urn:microsoft.com/office/officeart/2005/8/layout/matrix3"/>
    <dgm:cxn modelId="{51AFFDD2-A639-469D-91DF-1393641A7EF1}" type="presParOf" srcId="{8FC46AC6-958B-47DA-B14A-8A3BB3BDC2EA}" destId="{D1AB6349-C1D7-416F-B65F-0FCF66C0931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5E90A6-F8A9-47CD-835A-01BC4FFF27AC}">
      <dsp:nvSpPr>
        <dsp:cNvPr id="0" name=""/>
        <dsp:cNvSpPr/>
      </dsp:nvSpPr>
      <dsp:spPr>
        <a:xfrm>
          <a:off x="3088148" y="-9860"/>
          <a:ext cx="2321546" cy="195841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solidFill>
                <a:schemeClr val="bg1"/>
              </a:solidFill>
            </a:rPr>
            <a:t>One’s relationship with God in Christ Jesus</a:t>
          </a:r>
        </a:p>
      </dsp:txBody>
      <dsp:txXfrm>
        <a:off x="3428131" y="276943"/>
        <a:ext cx="1641580" cy="1384807"/>
      </dsp:txXfrm>
    </dsp:sp>
    <dsp:sp modelId="{9B3EE017-1927-48B4-9A51-BBA3D1811D7D}">
      <dsp:nvSpPr>
        <dsp:cNvPr id="0" name=""/>
        <dsp:cNvSpPr/>
      </dsp:nvSpPr>
      <dsp:spPr>
        <a:xfrm rot="2700000">
          <a:off x="4884901" y="1654070"/>
          <a:ext cx="733094" cy="6356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912826" y="1713775"/>
        <a:ext cx="542413" cy="381362"/>
      </dsp:txXfrm>
    </dsp:sp>
    <dsp:sp modelId="{7EDEA9A5-E85D-4120-BDB9-26ADD59EDA82}">
      <dsp:nvSpPr>
        <dsp:cNvPr id="0" name=""/>
        <dsp:cNvSpPr/>
      </dsp:nvSpPr>
      <dsp:spPr>
        <a:xfrm>
          <a:off x="5123107" y="2016029"/>
          <a:ext cx="2250452" cy="190545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An individual’s growing </a:t>
          </a:r>
          <a:r>
            <a:rPr lang="en-US" sz="1500" b="1" kern="1200" dirty="0">
              <a:solidFill>
                <a:schemeClr val="bg1"/>
              </a:solidFill>
            </a:rPr>
            <a:t>from</a:t>
          </a:r>
          <a:r>
            <a:rPr lang="en-US" sz="1500" b="1" kern="1200" dirty="0"/>
            <a:t> believer to follower draws us to relationship with other followers </a:t>
          </a:r>
        </a:p>
      </dsp:txBody>
      <dsp:txXfrm>
        <a:off x="5452678" y="2295077"/>
        <a:ext cx="1591310" cy="1347360"/>
      </dsp:txXfrm>
    </dsp:sp>
    <dsp:sp modelId="{7D3E1A54-D3E0-4E57-B9FA-AEAA5B238317}">
      <dsp:nvSpPr>
        <dsp:cNvPr id="0" name=""/>
        <dsp:cNvSpPr/>
      </dsp:nvSpPr>
      <dsp:spPr>
        <a:xfrm rot="8100000">
          <a:off x="4851863" y="3647406"/>
          <a:ext cx="800040" cy="6356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5014619" y="3707111"/>
        <a:ext cx="609359" cy="381362"/>
      </dsp:txXfrm>
    </dsp:sp>
    <dsp:sp modelId="{668D2805-9C8C-4CBA-BA04-92D6D6860D48}">
      <dsp:nvSpPr>
        <dsp:cNvPr id="0" name=""/>
        <dsp:cNvSpPr/>
      </dsp:nvSpPr>
      <dsp:spPr>
        <a:xfrm>
          <a:off x="3116623" y="4041873"/>
          <a:ext cx="2264596" cy="185259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Followers gather and form caring relationships in faith community</a:t>
          </a:r>
        </a:p>
      </dsp:txBody>
      <dsp:txXfrm>
        <a:off x="3448265" y="4313179"/>
        <a:ext cx="1601312" cy="1309980"/>
      </dsp:txXfrm>
    </dsp:sp>
    <dsp:sp modelId="{937253A0-207D-4CB5-BCA4-F0E27976EC7B}">
      <dsp:nvSpPr>
        <dsp:cNvPr id="0" name=""/>
        <dsp:cNvSpPr/>
      </dsp:nvSpPr>
      <dsp:spPr>
        <a:xfrm rot="13500000">
          <a:off x="2836303" y="3612152"/>
          <a:ext cx="813356" cy="6356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2999059" y="3806689"/>
        <a:ext cx="622675" cy="381362"/>
      </dsp:txXfrm>
    </dsp:sp>
    <dsp:sp modelId="{CD15479A-296E-41B0-A078-B8EAB82CBDA2}">
      <dsp:nvSpPr>
        <dsp:cNvPr id="0" name=""/>
        <dsp:cNvSpPr/>
      </dsp:nvSpPr>
      <dsp:spPr>
        <a:xfrm>
          <a:off x="1084640" y="2000285"/>
          <a:ext cx="2329738" cy="193694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God calls faith communities to be in relationship with the world, near and far</a:t>
          </a:r>
        </a:p>
      </dsp:txBody>
      <dsp:txXfrm>
        <a:off x="1425822" y="2283944"/>
        <a:ext cx="1647374" cy="1369626"/>
      </dsp:txXfrm>
    </dsp:sp>
    <dsp:sp modelId="{DA79D45F-35BC-48BD-8191-12B73F5E173E}">
      <dsp:nvSpPr>
        <dsp:cNvPr id="0" name=""/>
        <dsp:cNvSpPr/>
      </dsp:nvSpPr>
      <dsp:spPr>
        <a:xfrm rot="18900000">
          <a:off x="2888632" y="1660719"/>
          <a:ext cx="702227" cy="6356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916557" y="1855256"/>
        <a:ext cx="511546" cy="3813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0B7222-796A-4505-90BA-8C4968AA4685}">
      <dsp:nvSpPr>
        <dsp:cNvPr id="0" name=""/>
        <dsp:cNvSpPr/>
      </dsp:nvSpPr>
      <dsp:spPr>
        <a:xfrm>
          <a:off x="1738992" y="0"/>
          <a:ext cx="4751614" cy="4751614"/>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897C49-9F4B-4E67-B41E-CFAB895A93EA}">
      <dsp:nvSpPr>
        <dsp:cNvPr id="0" name=""/>
        <dsp:cNvSpPr/>
      </dsp:nvSpPr>
      <dsp:spPr>
        <a:xfrm>
          <a:off x="2190395" y="451403"/>
          <a:ext cx="1853129" cy="185312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Worship and Prayer</a:t>
          </a:r>
          <a:endParaRPr lang="en-US" sz="2100" kern="1200"/>
        </a:p>
      </dsp:txBody>
      <dsp:txXfrm>
        <a:off x="2280857" y="541865"/>
        <a:ext cx="1672205" cy="1672205"/>
      </dsp:txXfrm>
    </dsp:sp>
    <dsp:sp modelId="{598852E6-3213-48D9-A0EC-3BD943D0E589}">
      <dsp:nvSpPr>
        <dsp:cNvPr id="0" name=""/>
        <dsp:cNvSpPr/>
      </dsp:nvSpPr>
      <dsp:spPr>
        <a:xfrm>
          <a:off x="4146083" y="423736"/>
          <a:ext cx="1853129" cy="185312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Christian Formation and Discipleship</a:t>
          </a:r>
          <a:endParaRPr lang="en-US" sz="2100" kern="1200"/>
        </a:p>
      </dsp:txBody>
      <dsp:txXfrm>
        <a:off x="4236545" y="514198"/>
        <a:ext cx="1672205" cy="1672205"/>
      </dsp:txXfrm>
    </dsp:sp>
    <dsp:sp modelId="{6E1DAD72-8D0D-4C0B-9CD1-FE0B64298443}">
      <dsp:nvSpPr>
        <dsp:cNvPr id="0" name=""/>
        <dsp:cNvSpPr/>
      </dsp:nvSpPr>
      <dsp:spPr>
        <a:xfrm>
          <a:off x="2190395" y="2447081"/>
          <a:ext cx="1853129" cy="185312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t>Faith Community Support, Care and Fellowship</a:t>
          </a:r>
          <a:endParaRPr lang="en-US" sz="2100" kern="1200" dirty="0"/>
        </a:p>
      </dsp:txBody>
      <dsp:txXfrm>
        <a:off x="2280857" y="2537543"/>
        <a:ext cx="1672205" cy="1672205"/>
      </dsp:txXfrm>
    </dsp:sp>
    <dsp:sp modelId="{D1AB6349-C1D7-416F-B65F-0FCF66C09315}">
      <dsp:nvSpPr>
        <dsp:cNvPr id="0" name=""/>
        <dsp:cNvSpPr/>
      </dsp:nvSpPr>
      <dsp:spPr>
        <a:xfrm>
          <a:off x="4186073" y="2447081"/>
          <a:ext cx="1853129" cy="185312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a:t>Outreach</a:t>
          </a:r>
          <a:endParaRPr lang="en-US" sz="2100" kern="1200"/>
        </a:p>
      </dsp:txBody>
      <dsp:txXfrm>
        <a:off x="4276535" y="2537543"/>
        <a:ext cx="1672205" cy="167220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616" tIns="46808" rIns="93616" bIns="46808"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616" tIns="46808" rIns="93616" bIns="46808" rtlCol="0"/>
          <a:lstStyle>
            <a:lvl1pPr algn="r">
              <a:defRPr sz="1200"/>
            </a:lvl1pPr>
          </a:lstStyle>
          <a:p>
            <a:fld id="{C0D7CAE6-7C30-449A-BF81-4C0135FF6284}" type="datetimeFigureOut">
              <a:rPr lang="en-US" smtClean="0"/>
              <a:t>8/29/2022</a:t>
            </a:fld>
            <a:endParaRPr lang="en-US"/>
          </a:p>
        </p:txBody>
      </p:sp>
      <p:sp>
        <p:nvSpPr>
          <p:cNvPr id="4" name="Footer Placeholder 3"/>
          <p:cNvSpPr>
            <a:spLocks noGrp="1"/>
          </p:cNvSpPr>
          <p:nvPr>
            <p:ph type="ftr" sz="quarter" idx="2"/>
          </p:nvPr>
        </p:nvSpPr>
        <p:spPr>
          <a:xfrm>
            <a:off x="0" y="8829966"/>
            <a:ext cx="3037840" cy="464820"/>
          </a:xfrm>
          <a:prstGeom prst="rect">
            <a:avLst/>
          </a:prstGeom>
        </p:spPr>
        <p:txBody>
          <a:bodyPr vert="horz" lIns="93616" tIns="46808" rIns="93616" bIns="46808"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616" tIns="46808" rIns="93616" bIns="46808" rtlCol="0" anchor="b"/>
          <a:lstStyle>
            <a:lvl1pPr algn="r">
              <a:defRPr sz="1200"/>
            </a:lvl1pPr>
          </a:lstStyle>
          <a:p>
            <a:fld id="{72CCD353-2C20-4BA0-8C5A-277EAAE174BD}" type="slidenum">
              <a:rPr lang="en-US" smtClean="0"/>
              <a:t>‹#›</a:t>
            </a:fld>
            <a:endParaRPr lang="en-US"/>
          </a:p>
        </p:txBody>
      </p:sp>
    </p:spTree>
    <p:extLst>
      <p:ext uri="{BB962C8B-B14F-4D97-AF65-F5344CB8AC3E}">
        <p14:creationId xmlns:p14="http://schemas.microsoft.com/office/powerpoint/2010/main" val="1919008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616" tIns="46808" rIns="93616" bIns="46808"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616" tIns="46808" rIns="93616" bIns="46808" rtlCol="0"/>
          <a:lstStyle>
            <a:lvl1pPr algn="r">
              <a:defRPr sz="1200"/>
            </a:lvl1pPr>
          </a:lstStyle>
          <a:p>
            <a:fld id="{F35D63B2-FCD5-45E5-BBE6-CDD1F3CECA9E}" type="datetimeFigureOut">
              <a:rPr lang="en-US" smtClean="0"/>
              <a:t>8/29/2022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616" tIns="46808" rIns="93616" bIns="46808"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616" tIns="46808" rIns="93616" bIns="468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3037840" cy="464820"/>
          </a:xfrm>
          <a:prstGeom prst="rect">
            <a:avLst/>
          </a:prstGeom>
        </p:spPr>
        <p:txBody>
          <a:bodyPr vert="horz" lIns="93616" tIns="46808" rIns="93616" bIns="46808"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616" tIns="46808" rIns="93616" bIns="46808" rtlCol="0" anchor="b"/>
          <a:lstStyle>
            <a:lvl1pPr algn="r">
              <a:defRPr sz="1200"/>
            </a:lvl1pPr>
          </a:lstStyle>
          <a:p>
            <a:fld id="{7F86AEAE-7A8E-4A60-B24A-EF4DC6374F6B}" type="slidenum">
              <a:rPr lang="en-US" smtClean="0"/>
              <a:t>‹#›</a:t>
            </a:fld>
            <a:endParaRPr lang="en-US"/>
          </a:p>
        </p:txBody>
      </p:sp>
    </p:spTree>
    <p:extLst>
      <p:ext uri="{BB962C8B-B14F-4D97-AF65-F5344CB8AC3E}">
        <p14:creationId xmlns:p14="http://schemas.microsoft.com/office/powerpoint/2010/main" val="3143575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a:t>THE GOAL IS THAT ALL CONGREGATIONS WILL TEACH STEWARDSHIP AND HELP EVERYONE GROW</a:t>
            </a:r>
            <a:r>
              <a:rPr lang="en-US" baseline="0" dirty="0"/>
              <a:t> IN THEIR UNDERSTANDING OF WHAT IT MEANS TO ACTUALLY  LIVE AS FAITHFUL STEWARDS.</a:t>
            </a:r>
          </a:p>
          <a:p>
            <a:endParaRPr lang="en-US" baseline="0" dirty="0"/>
          </a:p>
          <a:p>
            <a:r>
              <a:rPr lang="en-US" baseline="0" dirty="0"/>
              <a:t>SO WHAT IS THE DEFINITION OF A STEWARD, WHAT DOES IT MEAN TO BE A STEWARD?</a:t>
            </a:r>
          </a:p>
          <a:p>
            <a:endParaRPr lang="en-US" baseline="0" dirty="0"/>
          </a:p>
          <a:p>
            <a:r>
              <a:rPr lang="en-US" baseline="0" dirty="0"/>
              <a:t>A STEWARD IS ‘ONE WHO IS ENTRUSTED WITHT THE MANAGEMENT OF PROPERTY, FINANCES OR OTHER AFFAIRS NOT HIS OWN.’ FUNK AND WAGNALLS DICTIONARY</a:t>
            </a:r>
          </a:p>
          <a:p>
            <a:endParaRPr lang="en-US" baseline="0" dirty="0"/>
          </a:p>
          <a:p>
            <a:r>
              <a:rPr lang="en-US" baseline="0" dirty="0"/>
              <a:t>Later in this presentation I am going to speak to the importance of having visuals and tools for helping people understand stewardship. I use the illustration of a basket of apples because I once saw it used as a tool for teaching stewardship during an annual campaign.</a:t>
            </a:r>
          </a:p>
          <a:p>
            <a:endParaRPr lang="en-US" baseline="0" dirty="0"/>
          </a:p>
          <a:p>
            <a:r>
              <a:rPr lang="en-US" baseline="0" dirty="0"/>
              <a:t>First the apples were used as a logo for the campaign. Then from the pulpit, a lay witness got up with a basket of apples and used this illustration:</a:t>
            </a:r>
          </a:p>
          <a:p>
            <a:r>
              <a:rPr lang="en-US" baseline="0" dirty="0"/>
              <a:t>This is a beautiful basket full of ten apples that God made especially for us. God said, enjoy these apples, eat them, bake them, share them, I am giving them to you for your pleasure and use. You can do whatever you want with them.</a:t>
            </a:r>
          </a:p>
          <a:p>
            <a:endParaRPr lang="en-US" baseline="0" dirty="0"/>
          </a:p>
          <a:p>
            <a:r>
              <a:rPr lang="en-US" baseline="0" dirty="0"/>
              <a:t> However, I would enjoy having one of the ten back, no strings attached, out of gratitude that I gave these apples to you in the first place. What do you think about giving back just one of these and you keeping the rest?</a:t>
            </a:r>
          </a:p>
          <a:p>
            <a:endParaRPr lang="en-US" baseline="0" dirty="0"/>
          </a:p>
          <a:p>
            <a:r>
              <a:rPr lang="en-US" baseline="0" dirty="0"/>
              <a:t>This is a powerful illustration for teaching, also a  memorable visual . The particular church where this visual was used did many things well during their annual giving campaign. They used the apple as the symbol of the campaign, they went around to the small groups in the church and took a basket of apples with them, utilizing a list of questions for discussion and then having apple desserts after those stewardship discussions, and they used apples as centerpieces at their stewardship dinner. By the end of the annual giving campaign everyone got the point and I bet many remember it to this day. That year the church raised their average pledge by $300 a pledge.</a:t>
            </a:r>
          </a:p>
          <a:p>
            <a:endParaRPr lang="en-US" baseline="0" dirty="0"/>
          </a:p>
          <a:p>
            <a:r>
              <a:rPr lang="en-US" baseline="0" dirty="0"/>
              <a:t>I use this illustration to say we must go about our annual giving campaigns in new ways.  What we want is to……next slide</a:t>
            </a:r>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8</a:t>
            </a:fld>
            <a:endParaRPr lang="en-US"/>
          </a:p>
        </p:txBody>
      </p:sp>
    </p:spTree>
    <p:extLst>
      <p:ext uri="{BB962C8B-B14F-4D97-AF65-F5344CB8AC3E}">
        <p14:creationId xmlns:p14="http://schemas.microsoft.com/office/powerpoint/2010/main" val="970667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sz="1600" dirty="0"/>
              <a:t>The team needs to know each others stewardship story. Yes, reveal where they are in their journey. Everyone on the team needs to be a committed and pledging giver.  When the team first forms they need to share their stewardship stories with each other. There may be some members who are working toward giving a tithe, but are percentage givers, stepping up their giving by a percentage each year. They need to share why they are grateful to God and why they want to serve.</a:t>
            </a:r>
          </a:p>
          <a:p>
            <a:r>
              <a:rPr lang="en-US" sz="1600" dirty="0"/>
              <a:t>The team needs to pray together when they meet and pray for each other and for the congregation and their clergy. Always focusing on God’s movement in these efforts will not only keep them on track but will help them inspire others for stewardship because </a:t>
            </a:r>
          </a:p>
          <a:p>
            <a:r>
              <a:rPr lang="en-US" sz="1600" dirty="0"/>
              <a:t>Giving is about being inspired to give. No one </a:t>
            </a:r>
            <a:r>
              <a:rPr lang="en-US" sz="1600" b="1" u="sng" dirty="0"/>
              <a:t>wants</a:t>
            </a:r>
            <a:r>
              <a:rPr lang="en-US" sz="1600" dirty="0"/>
              <a:t> to give out of obligation. EVERYONE wants to be inspired to give.</a:t>
            </a:r>
          </a:p>
          <a:p>
            <a:r>
              <a:rPr lang="en-US" sz="1600" dirty="0"/>
              <a:t>So what are some of the ways that a stewardship team inspires giving:</a:t>
            </a:r>
          </a:p>
          <a:p>
            <a:endParaRPr lang="en-US" sz="1600" dirty="0"/>
          </a:p>
        </p:txBody>
      </p:sp>
      <p:sp>
        <p:nvSpPr>
          <p:cNvPr id="4" name="Slide Number Placeholder 3"/>
          <p:cNvSpPr>
            <a:spLocks noGrp="1"/>
          </p:cNvSpPr>
          <p:nvPr>
            <p:ph type="sldNum" sz="quarter" idx="10"/>
          </p:nvPr>
        </p:nvSpPr>
        <p:spPr/>
        <p:txBody>
          <a:bodyPr/>
          <a:lstStyle/>
          <a:p>
            <a:fld id="{7F86AEAE-7A8E-4A60-B24A-EF4DC6374F6B}" type="slidenum">
              <a:rPr lang="en-US" smtClean="0"/>
              <a:t>14</a:t>
            </a:fld>
            <a:endParaRPr lang="en-US"/>
          </a:p>
        </p:txBody>
      </p:sp>
    </p:spTree>
    <p:extLst>
      <p:ext uri="{BB962C8B-B14F-4D97-AF65-F5344CB8AC3E}">
        <p14:creationId xmlns:p14="http://schemas.microsoft.com/office/powerpoint/2010/main" val="954295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15</a:t>
            </a:fld>
            <a:endParaRPr lang="en-US"/>
          </a:p>
        </p:txBody>
      </p:sp>
    </p:spTree>
    <p:extLst>
      <p:ext uri="{BB962C8B-B14F-4D97-AF65-F5344CB8AC3E}">
        <p14:creationId xmlns:p14="http://schemas.microsoft.com/office/powerpoint/2010/main" val="643173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17</a:t>
            </a:fld>
            <a:endParaRPr lang="en-US"/>
          </a:p>
        </p:txBody>
      </p:sp>
    </p:spTree>
    <p:extLst>
      <p:ext uri="{BB962C8B-B14F-4D97-AF65-F5344CB8AC3E}">
        <p14:creationId xmlns:p14="http://schemas.microsoft.com/office/powerpoint/2010/main" val="1980059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19</a:t>
            </a:fld>
            <a:endParaRPr lang="en-US"/>
          </a:p>
        </p:txBody>
      </p:sp>
    </p:spTree>
    <p:extLst>
      <p:ext uri="{BB962C8B-B14F-4D97-AF65-F5344CB8AC3E}">
        <p14:creationId xmlns:p14="http://schemas.microsoft.com/office/powerpoint/2010/main" val="242828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20</a:t>
            </a:fld>
            <a:endParaRPr lang="en-US"/>
          </a:p>
        </p:txBody>
      </p:sp>
    </p:spTree>
    <p:extLst>
      <p:ext uri="{BB962C8B-B14F-4D97-AF65-F5344CB8AC3E}">
        <p14:creationId xmlns:p14="http://schemas.microsoft.com/office/powerpoint/2010/main" val="2167646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part of everyone’s spiritual journey. To release control and realize that we are only stewards and that God</a:t>
            </a:r>
            <a:r>
              <a:rPr lang="en-US" baseline="0" dirty="0"/>
              <a:t> uses us as a conduit of His blessing.  This comes from a place of thankfulness, a place of gratitude. Let’s remind ourselves of the role of being thankful….</a:t>
            </a:r>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21</a:t>
            </a:fld>
            <a:endParaRPr lang="en-US"/>
          </a:p>
        </p:txBody>
      </p:sp>
    </p:spTree>
    <p:extLst>
      <p:ext uri="{BB962C8B-B14F-4D97-AF65-F5344CB8AC3E}">
        <p14:creationId xmlns:p14="http://schemas.microsoft.com/office/powerpoint/2010/main" val="250365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22</a:t>
            </a:fld>
            <a:endParaRPr lang="en-US"/>
          </a:p>
        </p:txBody>
      </p:sp>
    </p:spTree>
    <p:extLst>
      <p:ext uri="{BB962C8B-B14F-4D97-AF65-F5344CB8AC3E}">
        <p14:creationId xmlns:p14="http://schemas.microsoft.com/office/powerpoint/2010/main" val="23255134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24</a:t>
            </a:fld>
            <a:endParaRPr lang="en-US"/>
          </a:p>
        </p:txBody>
      </p:sp>
    </p:spTree>
    <p:extLst>
      <p:ext uri="{BB962C8B-B14F-4D97-AF65-F5344CB8AC3E}">
        <p14:creationId xmlns:p14="http://schemas.microsoft.com/office/powerpoint/2010/main" val="1887158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a:t>Those of us who work extensively with congregations clearly see that every congregation has a distinct culture.</a:t>
            </a:r>
          </a:p>
          <a:p>
            <a:endParaRPr lang="en-US" dirty="0"/>
          </a:p>
          <a:p>
            <a:r>
              <a:rPr lang="en-US" dirty="0"/>
              <a:t> That</a:t>
            </a:r>
            <a:r>
              <a:rPr lang="en-US" baseline="0" dirty="0"/>
              <a:t> culture </a:t>
            </a:r>
            <a:r>
              <a:rPr lang="en-US" dirty="0"/>
              <a:t>is the way you do things around your church and it has been shaped by your congregation’s history and their patterns of behavior. . And every church has a culture of giving.</a:t>
            </a:r>
          </a:p>
          <a:p>
            <a:endParaRPr lang="en-US" dirty="0"/>
          </a:p>
          <a:p>
            <a:r>
              <a:rPr lang="en-US" dirty="0"/>
              <a:t>Some churches have a spirit of scarcity</a:t>
            </a:r>
            <a:r>
              <a:rPr lang="en-US" baseline="0" dirty="0"/>
              <a:t> and everyone in the congregation knows they are budget driven. Anxiety about money or the lack there of can be easily raised without much effort. </a:t>
            </a:r>
          </a:p>
          <a:p>
            <a:endParaRPr lang="en-US" baseline="0" dirty="0"/>
          </a:p>
          <a:p>
            <a:r>
              <a:rPr lang="en-US" baseline="0" dirty="0"/>
              <a:t>Their annual beg-a-thon usually goes like this:</a:t>
            </a:r>
          </a:p>
          <a:p>
            <a:r>
              <a:rPr lang="en-US" baseline="0" dirty="0"/>
              <a:t>About the first week in September the Sr. Warden reminds the vestry that it is their responsibility to run this year’s annual giving campaign. He or She asks for volunteers on the vestry to set up the routine for the campaign. No one volunteers. Then they look around the table to see what vestry member is absent, then assigns the responsibility to run the annual campaign to that person.</a:t>
            </a:r>
          </a:p>
          <a:p>
            <a:r>
              <a:rPr lang="en-US" baseline="0" dirty="0"/>
              <a:t>Of course we all know the punishment for missing a vestry meeting which is you are volunteered to do work no one else wants to do.</a:t>
            </a:r>
          </a:p>
          <a:p>
            <a:endParaRPr lang="en-US" baseline="0" dirty="0"/>
          </a:p>
          <a:p>
            <a:r>
              <a:rPr lang="en-US" baseline="0" dirty="0"/>
              <a:t>In a congregation such as this their annual campaign usually consists of a letter from the rector, maybe rector and vestry members that notes how tight next year’s budget is going to be and that they are soliciting financial support as a ‘fair share’ from every family unit and enclosed in that letter is a pledge card that you can either bring in on any Sunday in October or mail it in.  The word ‘tithe’ might be mentioned in this letter, but with reluctance, for fear of offending anyone in the congregation which would result in their not giving at all. </a:t>
            </a:r>
          </a:p>
          <a:p>
            <a:endParaRPr lang="en-US" baseline="0" dirty="0"/>
          </a:p>
          <a:p>
            <a:r>
              <a:rPr lang="en-US" baseline="0" dirty="0"/>
              <a:t>This letter with a pledge card is supported by at least one stewardship sermon in the month of Oct. with a reminder during announcements that October is Stewardship month and don’t forget to turn in your pledge card.  In addition, a quick oral review by the Treasurer who gets up and gives some cursory budget figures and emphasizes how important it will be in the next year to have everyone’s financial support may be given during announcements on one of those October Sundays. </a:t>
            </a:r>
          </a:p>
          <a:p>
            <a:endParaRPr lang="en-US" baseline="0" dirty="0"/>
          </a:p>
          <a:p>
            <a:r>
              <a:rPr lang="en-US" baseline="0" dirty="0"/>
              <a:t>This is a budget driven congregation.</a:t>
            </a:r>
          </a:p>
          <a:p>
            <a:endParaRPr lang="en-US" baseline="0" dirty="0"/>
          </a:p>
          <a:p>
            <a:r>
              <a:rPr lang="en-US" baseline="0" dirty="0"/>
              <a:t>Look at this scale. Does your church focus on budget for its annual campaign or do your annual campaigns focus on thankfulness and generosity to God, with a deep sense of gratitude and hope, emphasizing the biblical standard of the tithe,  with a well thought out campaign wrapped in prayer with creative and formative elements to assist everyone with their understanding of the role stewardship plays in their faith journey?</a:t>
            </a:r>
          </a:p>
          <a:p>
            <a:r>
              <a:rPr lang="en-US" baseline="0" dirty="0"/>
              <a:t>A congregation such as this is quick to give to mission, often spontaneously. They are not afraid to talk about and encourage the tithe and often have many tithers in their congregation.</a:t>
            </a:r>
          </a:p>
          <a:p>
            <a:r>
              <a:rPr lang="en-US" baseline="0" dirty="0"/>
              <a:t>If you were to rate your congregation on a scale from 1 being very budget driven to 10 being spontaneously generous, always looking for opportunities to give outside the walls of its church., what number would you give your congregation?</a:t>
            </a:r>
          </a:p>
          <a:p>
            <a:endParaRPr lang="en-US" baseline="0" dirty="0"/>
          </a:p>
          <a:p>
            <a:r>
              <a:rPr lang="en-US" baseline="0" dirty="0"/>
              <a:t>I would like for you to take a few minutes to watch this video and see if you don’t see yourself in it? I think it represents many of us in the church. Let’s take a look at it.</a:t>
            </a:r>
          </a:p>
          <a:p>
            <a:r>
              <a:rPr lang="en-US" baseline="0" dirty="0"/>
              <a:t>All congregations have a particular depth of</a:t>
            </a:r>
            <a:r>
              <a:rPr lang="en-US" dirty="0"/>
              <a:t> understanding of stewardship that pervades and actually drives the ways you do your Annual Giving campaigns.</a:t>
            </a:r>
          </a:p>
          <a:p>
            <a:r>
              <a:rPr lang="en-US" dirty="0"/>
              <a:t>You</a:t>
            </a:r>
            <a:r>
              <a:rPr lang="en-US" baseline="0" dirty="0"/>
              <a:t> might be asking, how can I tell? What are the signs?</a:t>
            </a:r>
          </a:p>
          <a:p>
            <a:endParaRPr lang="en-US" baseline="0" dirty="0"/>
          </a:p>
          <a:p>
            <a:r>
              <a:rPr lang="en-US" baseline="0" dirty="0"/>
              <a:t>Budget Driven/Scarcity</a:t>
            </a:r>
          </a:p>
          <a:p>
            <a:r>
              <a:rPr lang="en-US" baseline="0" dirty="0"/>
              <a:t>Your annual giving campaign is focused on your projected budget for the next year… There is frequent conversation about not having enough. It seems like everything has a financial reference.  The word stewardship is rarely used and often not used at any time other than during an annual giving campaign.  Any thought of having a deficit budget causes tons of anxiety in the group and there is a profound sense of penny pinching. Now some of you may be saying, but that is our responsibility to count every nickel as vestry members, we are ultimately and canonically responsible for the finances. That is true. You are. However, when a congregation has a culture of scarcity it begins to pervade everything the congregation does. It limits the sensibility  and willingness of a congregation to be generous in mission, to raise funds, to  spontaneously give time and treasure to </a:t>
            </a:r>
            <a:r>
              <a:rPr lang="en-US" baseline="0" dirty="0" err="1"/>
              <a:t>missional</a:t>
            </a:r>
            <a:r>
              <a:rPr lang="en-US" baseline="0" dirty="0"/>
              <a:t> efforts. </a:t>
            </a:r>
          </a:p>
          <a:p>
            <a:endParaRPr lang="en-US" baseline="0" dirty="0"/>
          </a:p>
          <a:p>
            <a:r>
              <a:rPr lang="en-US" baseline="0" dirty="0"/>
              <a:t>Why is this important to assess and understand about your particular church? Well it is your baseline of knowing what needs to change, what must be emphasized and will help us measure progress.</a:t>
            </a:r>
          </a:p>
          <a:p>
            <a:endParaRPr lang="en-US" baseline="0" dirty="0"/>
          </a:p>
          <a:p>
            <a:endParaRPr lang="en-US" baseline="0" dirty="0"/>
          </a:p>
          <a:p>
            <a:endParaRPr lang="en-US" baseline="0" dirty="0"/>
          </a:p>
          <a:p>
            <a:endParaRPr lang="en-US" dirty="0"/>
          </a:p>
          <a:p>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26</a:t>
            </a:fld>
            <a:endParaRPr lang="en-US"/>
          </a:p>
        </p:txBody>
      </p:sp>
    </p:spTree>
    <p:extLst>
      <p:ext uri="{BB962C8B-B14F-4D97-AF65-F5344CB8AC3E}">
        <p14:creationId xmlns:p14="http://schemas.microsoft.com/office/powerpoint/2010/main" val="2079943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27</a:t>
            </a:fld>
            <a:endParaRPr lang="en-US"/>
          </a:p>
        </p:txBody>
      </p:sp>
    </p:spTree>
    <p:extLst>
      <p:ext uri="{BB962C8B-B14F-4D97-AF65-F5344CB8AC3E}">
        <p14:creationId xmlns:p14="http://schemas.microsoft.com/office/powerpoint/2010/main" val="2700758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a:xfrm>
            <a:off x="623147" y="4415790"/>
            <a:ext cx="5608320" cy="4183380"/>
          </a:xfrm>
        </p:spPr>
        <p:txBody>
          <a:bodyPr/>
          <a:lstStyle/>
          <a:p>
            <a:r>
              <a:rPr lang="en-US" sz="1600" dirty="0"/>
              <a:t>Help everyone understand that stewardship is EVERYTHING  after one says, “I believe………….”</a:t>
            </a:r>
          </a:p>
          <a:p>
            <a:endParaRPr lang="en-US" sz="1600" dirty="0"/>
          </a:p>
          <a:p>
            <a:r>
              <a:rPr lang="en-US" sz="1600" dirty="0"/>
              <a:t>And that the church has the responsibility to present stewardship in such a way that it is life-giving, transformative and results in a deepening of faith, strong and supported ministries and vibrant, generous congregations.</a:t>
            </a:r>
          </a:p>
          <a:p>
            <a:endParaRPr lang="en-US" sz="1600" dirty="0"/>
          </a:p>
          <a:p>
            <a:pPr defTabSz="936163">
              <a:defRPr/>
            </a:pPr>
            <a:r>
              <a:rPr lang="en-US" sz="1600" dirty="0"/>
              <a:t>So I am going to launch into information about best practices that is a combination of everything I have learned by watching stewardship efforts in congregations, what I have learned from gifted and passionate leaders who have had years of successful work in stewardship and also about some specific programs I know about with some stories thrown in along the way. I have also created a handout with resources for you and some of the specifics from this power point presentation.</a:t>
            </a:r>
          </a:p>
          <a:p>
            <a:endParaRPr lang="en-US" sz="1600" dirty="0"/>
          </a:p>
        </p:txBody>
      </p:sp>
      <p:sp>
        <p:nvSpPr>
          <p:cNvPr id="4" name="Slide Number Placeholder 3"/>
          <p:cNvSpPr>
            <a:spLocks noGrp="1"/>
          </p:cNvSpPr>
          <p:nvPr>
            <p:ph type="sldNum" sz="quarter" idx="10"/>
          </p:nvPr>
        </p:nvSpPr>
        <p:spPr/>
        <p:txBody>
          <a:bodyPr/>
          <a:lstStyle/>
          <a:p>
            <a:fld id="{7F86AEAE-7A8E-4A60-B24A-EF4DC6374F6B}" type="slidenum">
              <a:rPr lang="en-US" smtClean="0"/>
              <a:t>29</a:t>
            </a:fld>
            <a:endParaRPr lang="en-US"/>
          </a:p>
        </p:txBody>
      </p:sp>
    </p:spTree>
    <p:extLst>
      <p:ext uri="{BB962C8B-B14F-4D97-AF65-F5344CB8AC3E}">
        <p14:creationId xmlns:p14="http://schemas.microsoft.com/office/powerpoint/2010/main" val="2966182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86AEAE-7A8E-4A60-B24A-EF4DC6374F6B}" type="slidenum">
              <a:rPr lang="en-US" smtClean="0"/>
              <a:t>30</a:t>
            </a:fld>
            <a:endParaRPr lang="en-US"/>
          </a:p>
        </p:txBody>
      </p:sp>
    </p:spTree>
    <p:extLst>
      <p:ext uri="{BB962C8B-B14F-4D97-AF65-F5344CB8AC3E}">
        <p14:creationId xmlns:p14="http://schemas.microsoft.com/office/powerpoint/2010/main" val="326338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endParaRPr lang="en-US" baseline="0" dirty="0"/>
          </a:p>
          <a:p>
            <a:r>
              <a:rPr lang="en-US" sz="1800" dirty="0"/>
              <a:t>So here we go.</a:t>
            </a:r>
          </a:p>
          <a:p>
            <a:endParaRPr lang="en-US" sz="1800" dirty="0"/>
          </a:p>
          <a:p>
            <a:r>
              <a:rPr lang="en-US" sz="1800" dirty="0"/>
              <a:t>Best Practices for Annual Giving Campaigns</a:t>
            </a:r>
          </a:p>
          <a:p>
            <a:r>
              <a:rPr lang="en-US" sz="1800" dirty="0"/>
              <a:t>First and foremost – FORM A STEWARDSHIP TEAM</a:t>
            </a:r>
          </a:p>
          <a:p>
            <a:endParaRPr lang="en-US" sz="1800" dirty="0"/>
          </a:p>
          <a:p>
            <a:pPr defTabSz="936163">
              <a:defRPr/>
            </a:pPr>
            <a:r>
              <a:rPr lang="en-US" sz="1800" dirty="0"/>
              <a:t>This group is trusted and empowered to oversee comprehensive stewardship education and actions/programs that will help build a culture of generosity in the congregation. This includes an annual giving campaign and often an emphasis on stewardship of God’s creation. They are constant reminders to the leadership to incorporate the language of stewardship in everything the church does.</a:t>
            </a:r>
          </a:p>
          <a:p>
            <a:endParaRPr lang="en-US" sz="1800" dirty="0"/>
          </a:p>
        </p:txBody>
      </p:sp>
      <p:sp>
        <p:nvSpPr>
          <p:cNvPr id="4" name="Slide Number Placeholder 3"/>
          <p:cNvSpPr>
            <a:spLocks noGrp="1"/>
          </p:cNvSpPr>
          <p:nvPr>
            <p:ph type="sldNum" sz="quarter" idx="10"/>
          </p:nvPr>
        </p:nvSpPr>
        <p:spPr/>
        <p:txBody>
          <a:bodyPr/>
          <a:lstStyle/>
          <a:p>
            <a:fld id="{7F86AEAE-7A8E-4A60-B24A-EF4DC6374F6B}" type="slidenum">
              <a:rPr lang="en-US" smtClean="0"/>
              <a:t>31</a:t>
            </a:fld>
            <a:endParaRPr lang="en-US"/>
          </a:p>
        </p:txBody>
      </p:sp>
    </p:spTree>
    <p:extLst>
      <p:ext uri="{BB962C8B-B14F-4D97-AF65-F5344CB8AC3E}">
        <p14:creationId xmlns:p14="http://schemas.microsoft.com/office/powerpoint/2010/main" val="2507567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500" dirty="0"/>
              <a:t>(just read list and ad lib)</a:t>
            </a:r>
          </a:p>
        </p:txBody>
      </p:sp>
      <p:sp>
        <p:nvSpPr>
          <p:cNvPr id="4" name="Slide Number Placeholder 3"/>
          <p:cNvSpPr>
            <a:spLocks noGrp="1"/>
          </p:cNvSpPr>
          <p:nvPr>
            <p:ph type="sldNum" sz="quarter" idx="10"/>
          </p:nvPr>
        </p:nvSpPr>
        <p:spPr/>
        <p:txBody>
          <a:bodyPr/>
          <a:lstStyle/>
          <a:p>
            <a:fld id="{7F86AEAE-7A8E-4A60-B24A-EF4DC6374F6B}" type="slidenum">
              <a:rPr lang="en-US" smtClean="0"/>
              <a:t>32</a:t>
            </a:fld>
            <a:endParaRPr lang="en-US"/>
          </a:p>
        </p:txBody>
      </p:sp>
    </p:spTree>
    <p:extLst>
      <p:ext uri="{BB962C8B-B14F-4D97-AF65-F5344CB8AC3E}">
        <p14:creationId xmlns:p14="http://schemas.microsoft.com/office/powerpoint/2010/main" val="23175321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36</a:t>
            </a:fld>
            <a:endParaRPr lang="en-US"/>
          </a:p>
        </p:txBody>
      </p:sp>
    </p:spTree>
    <p:extLst>
      <p:ext uri="{BB962C8B-B14F-4D97-AF65-F5344CB8AC3E}">
        <p14:creationId xmlns:p14="http://schemas.microsoft.com/office/powerpoint/2010/main" val="1055745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a:t>Let me give you some examples of themes I have seen</a:t>
            </a:r>
            <a:r>
              <a:rPr lang="en-US" baseline="0" dirty="0"/>
              <a:t> used:</a:t>
            </a:r>
          </a:p>
          <a:p>
            <a:r>
              <a:rPr lang="en-US" baseline="0" dirty="0"/>
              <a:t>Celebrating God’s Abundance</a:t>
            </a:r>
          </a:p>
          <a:p>
            <a:r>
              <a:rPr lang="en-US" baseline="0" dirty="0"/>
              <a:t>First Fruits</a:t>
            </a:r>
          </a:p>
          <a:p>
            <a:r>
              <a:rPr lang="en-US" baseline="0" dirty="0"/>
              <a:t>Hope, Faith and Generosity</a:t>
            </a:r>
          </a:p>
          <a:p>
            <a:r>
              <a:rPr lang="en-US" baseline="0" dirty="0"/>
              <a:t>In His Steps (used for percentage giving emphasis)</a:t>
            </a:r>
          </a:p>
          <a:p>
            <a:r>
              <a:rPr lang="en-US" baseline="0" dirty="0"/>
              <a:t>Harvest Sunday</a:t>
            </a:r>
          </a:p>
          <a:p>
            <a:r>
              <a:rPr lang="en-US" baseline="0" dirty="0"/>
              <a:t>Thank You Lord!</a:t>
            </a:r>
          </a:p>
          <a:p>
            <a:r>
              <a:rPr lang="en-US" baseline="0" dirty="0"/>
              <a:t>Giving Back to God</a:t>
            </a:r>
          </a:p>
          <a:p>
            <a:r>
              <a:rPr lang="en-US" baseline="0" dirty="0"/>
              <a:t>Extravagant Generosity</a:t>
            </a:r>
          </a:p>
          <a:p>
            <a:r>
              <a:rPr lang="en-US" baseline="0" dirty="0"/>
              <a:t>God is Great, God is Good, Let Us Thank Him</a:t>
            </a:r>
          </a:p>
          <a:p>
            <a:endParaRPr lang="en-US" baseline="0" dirty="0"/>
          </a:p>
          <a:p>
            <a:r>
              <a:rPr lang="en-US" baseline="0" dirty="0"/>
              <a:t>If you can’t come up with a theme </a:t>
            </a:r>
            <a:r>
              <a:rPr lang="en-US" baseline="0" dirty="0" err="1"/>
              <a:t>google</a:t>
            </a:r>
            <a:r>
              <a:rPr lang="en-US" baseline="0" dirty="0"/>
              <a:t> ‘stewardship logos themes’ and countless examples pop up, yours for the stealing</a:t>
            </a:r>
          </a:p>
          <a:p>
            <a:r>
              <a:rPr lang="en-US" baseline="0" dirty="0"/>
              <a:t>I have seen logos created and used on flags flown outside the church, put on banners , letterheads, </a:t>
            </a:r>
            <a:r>
              <a:rPr lang="en-US" baseline="0" dirty="0" err="1"/>
              <a:t>pledgecards</a:t>
            </a:r>
            <a:r>
              <a:rPr lang="en-US" baseline="0" dirty="0"/>
              <a:t>, you name it.</a:t>
            </a:r>
          </a:p>
          <a:p>
            <a:endParaRPr lang="en-US" baseline="0" dirty="0"/>
          </a:p>
          <a:p>
            <a:r>
              <a:rPr lang="en-US" baseline="0" dirty="0"/>
              <a:t>The visuals can be pictures of people from your congregation engaged in ministries of outreach and generosity, props used during stewardship testimonials and sermons to make them memorable. But this has to be something that is encouraged and expected. I recently heard a stewardship sermon where a beautiful lily was used to remind people that just as lilies are              so God will take care of us and why do we worry.  I showed you the apple example. You are only limited by your imagination and fearlessness.</a:t>
            </a:r>
          </a:p>
          <a:p>
            <a:endParaRPr lang="en-US" baseline="0" dirty="0"/>
          </a:p>
          <a:p>
            <a:r>
              <a:rPr lang="en-US" baseline="0" dirty="0"/>
              <a:t>And media. I have put on your list the name of a </a:t>
            </a:r>
            <a:r>
              <a:rPr lang="en-US" baseline="0" dirty="0" err="1"/>
              <a:t>dvd</a:t>
            </a:r>
            <a:r>
              <a:rPr lang="en-US" baseline="0" dirty="0"/>
              <a:t> that is a powerful testament to the abundance in America and how we are called to give back to God out of our gratitude. It is called RICH with Rob Bell.  Let me tell you how we used it in our congregation. </a:t>
            </a:r>
          </a:p>
          <a:p>
            <a:endParaRPr lang="en-US" baseline="0" dirty="0"/>
          </a:p>
          <a:p>
            <a:r>
              <a:rPr lang="en-US" baseline="0" dirty="0"/>
              <a:t>We asked our rector if we could show it in lieu of the sermon and then pose 2 questions about it that people in the pews could turn to someone sitting next to them or behind them and ask each other. Our stewardship committee was scarred about the reaction we might get, but found that people not only were inspired by the video but didn’t want to stop talking about the questions! We got tons of positive feedback from taking this one Sunday and thinking outside the box during our annual giving campaign a few years ago.</a:t>
            </a:r>
          </a:p>
          <a:p>
            <a:r>
              <a:rPr lang="en-US" baseline="0" dirty="0"/>
              <a:t>I knew of a church that had a big bulletin board and pinned up decorative little cutouts of gift boxes with the names of any pledging family, not the amount but the name. The vicar said it inspired people to not only give but to give early!</a:t>
            </a:r>
          </a:p>
          <a:p>
            <a:endParaRPr lang="en-US" baseline="0" dirty="0"/>
          </a:p>
          <a:p>
            <a:r>
              <a:rPr lang="en-US" baseline="0" dirty="0"/>
              <a:t>A number of our churches create a </a:t>
            </a:r>
            <a:r>
              <a:rPr lang="en-US" baseline="0" dirty="0" err="1"/>
              <a:t>utube</a:t>
            </a:r>
            <a:r>
              <a:rPr lang="en-US" baseline="0" dirty="0"/>
              <a:t> video for the stewardship drives. One church in our diocese last fall had a </a:t>
            </a:r>
            <a:r>
              <a:rPr lang="en-US" baseline="0" dirty="0" err="1"/>
              <a:t>utube</a:t>
            </a:r>
            <a:r>
              <a:rPr lang="en-US" baseline="0" dirty="0"/>
              <a:t> video of 4 people who gave their giving testimonials on the </a:t>
            </a:r>
            <a:r>
              <a:rPr lang="en-US" baseline="0" dirty="0" err="1"/>
              <a:t>utube</a:t>
            </a:r>
            <a:r>
              <a:rPr lang="en-US" baseline="0" dirty="0"/>
              <a:t>, speaking directly to other members of the church about how giving to God through their church had changed their lives.</a:t>
            </a:r>
          </a:p>
          <a:p>
            <a:endParaRPr lang="en-US" baseline="0" dirty="0"/>
          </a:p>
          <a:p>
            <a:endParaRPr lang="en-US" baseline="0" dirty="0"/>
          </a:p>
          <a:p>
            <a:endParaRPr lang="en-US" baseline="0" dirty="0"/>
          </a:p>
          <a:p>
            <a:r>
              <a:rPr lang="en-US" baseline="0" dirty="0"/>
              <a:t>You saw the Skinny on Tithing. That is available on the diocesan website with the web address on your handout. </a:t>
            </a:r>
          </a:p>
          <a:p>
            <a:endParaRPr lang="en-US" dirty="0"/>
          </a:p>
        </p:txBody>
      </p:sp>
      <p:sp>
        <p:nvSpPr>
          <p:cNvPr id="4" name="Slide Number Placeholder 3"/>
          <p:cNvSpPr>
            <a:spLocks noGrp="1"/>
          </p:cNvSpPr>
          <p:nvPr>
            <p:ph type="sldNum" sz="quarter" idx="10"/>
          </p:nvPr>
        </p:nvSpPr>
        <p:spPr/>
        <p:txBody>
          <a:bodyPr/>
          <a:lstStyle/>
          <a:p>
            <a:fld id="{7F86AEAE-7A8E-4A60-B24A-EF4DC6374F6B}" type="slidenum">
              <a:rPr lang="en-US" smtClean="0"/>
              <a:t>37</a:t>
            </a:fld>
            <a:endParaRPr lang="en-US"/>
          </a:p>
        </p:txBody>
      </p:sp>
    </p:spTree>
    <p:extLst>
      <p:ext uri="{BB962C8B-B14F-4D97-AF65-F5344CB8AC3E}">
        <p14:creationId xmlns:p14="http://schemas.microsoft.com/office/powerpoint/2010/main" val="27779949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F86AEAE-7A8E-4A60-B24A-EF4DC6374F6B}" type="slidenum">
              <a:rPr lang="en-US" smtClean="0"/>
              <a:t>40</a:t>
            </a:fld>
            <a:endParaRPr lang="en-US"/>
          </a:p>
        </p:txBody>
      </p:sp>
    </p:spTree>
    <p:extLst>
      <p:ext uri="{BB962C8B-B14F-4D97-AF65-F5344CB8AC3E}">
        <p14:creationId xmlns:p14="http://schemas.microsoft.com/office/powerpoint/2010/main" val="28762810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42</a:t>
            </a:fld>
            <a:endParaRPr lang="en-US"/>
          </a:p>
        </p:txBody>
      </p:sp>
    </p:spTree>
    <p:extLst>
      <p:ext uri="{BB962C8B-B14F-4D97-AF65-F5344CB8AC3E}">
        <p14:creationId xmlns:p14="http://schemas.microsoft.com/office/powerpoint/2010/main" val="253427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46</a:t>
            </a:fld>
            <a:endParaRPr lang="en-US"/>
          </a:p>
        </p:txBody>
      </p:sp>
    </p:spTree>
    <p:extLst>
      <p:ext uri="{BB962C8B-B14F-4D97-AF65-F5344CB8AC3E}">
        <p14:creationId xmlns:p14="http://schemas.microsoft.com/office/powerpoint/2010/main" val="41490638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2CBD88D-F1D4-454A-94D2-E95CC0D49937}" type="slidenum">
              <a:rPr lang="en-US" smtClean="0"/>
              <a:t>47</a:t>
            </a:fld>
            <a:endParaRPr lang="en-US"/>
          </a:p>
        </p:txBody>
      </p:sp>
    </p:spTree>
    <p:extLst>
      <p:ext uri="{BB962C8B-B14F-4D97-AF65-F5344CB8AC3E}">
        <p14:creationId xmlns:p14="http://schemas.microsoft.com/office/powerpoint/2010/main" val="314435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48</a:t>
            </a:fld>
            <a:endParaRPr lang="en-US"/>
          </a:p>
        </p:txBody>
      </p:sp>
    </p:spTree>
    <p:extLst>
      <p:ext uri="{BB962C8B-B14F-4D97-AF65-F5344CB8AC3E}">
        <p14:creationId xmlns:p14="http://schemas.microsoft.com/office/powerpoint/2010/main" val="13484775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F86AEAE-7A8E-4A60-B24A-EF4DC6374F6B}" type="slidenum">
              <a:rPr lang="en-US" smtClean="0"/>
              <a:t>57</a:t>
            </a:fld>
            <a:endParaRPr lang="en-US"/>
          </a:p>
        </p:txBody>
      </p:sp>
    </p:spTree>
    <p:extLst>
      <p:ext uri="{BB962C8B-B14F-4D97-AF65-F5344CB8AC3E}">
        <p14:creationId xmlns:p14="http://schemas.microsoft.com/office/powerpoint/2010/main" val="7109240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68</a:t>
            </a:fld>
            <a:endParaRPr lang="en-US"/>
          </a:p>
        </p:txBody>
      </p:sp>
    </p:spTree>
    <p:extLst>
      <p:ext uri="{BB962C8B-B14F-4D97-AF65-F5344CB8AC3E}">
        <p14:creationId xmlns:p14="http://schemas.microsoft.com/office/powerpoint/2010/main" val="30720304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86AEAE-7A8E-4A60-B24A-EF4DC6374F6B}" type="slidenum">
              <a:rPr lang="en-US" smtClean="0"/>
              <a:t>69</a:t>
            </a:fld>
            <a:endParaRPr lang="en-US"/>
          </a:p>
        </p:txBody>
      </p:sp>
    </p:spTree>
    <p:extLst>
      <p:ext uri="{BB962C8B-B14F-4D97-AF65-F5344CB8AC3E}">
        <p14:creationId xmlns:p14="http://schemas.microsoft.com/office/powerpoint/2010/main" val="484806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1"/>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337A7A-F7DE-4725-B27B-BB8F2AF2FA54}" type="datetimeFigureOut">
              <a:rPr lang="en-US" smtClean="0"/>
              <a:t>8/29/2022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337A7A-F7DE-4725-B27B-BB8F2AF2FA54}" type="datetimeFigureOut">
              <a:rPr lang="en-US" smtClean="0"/>
              <a:t>8/29/2022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5486401"/>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4" y="3852864"/>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337A7A-F7DE-4725-B27B-BB8F2AF2FA54}" type="datetimeFigureOut">
              <a:rPr lang="en-US" smtClean="0"/>
              <a:t>8/29/2022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337A7A-F7DE-4725-B27B-BB8F2AF2FA54}" type="datetimeFigureOut">
              <a:rPr lang="en-US" smtClean="0"/>
              <a:t>8/29/2022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1337A7A-F7DE-4725-B27B-BB8F2AF2FA54}" type="datetimeFigureOut">
              <a:rPr lang="en-US" smtClean="0"/>
              <a:t>8/29/2022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337A7A-F7DE-4725-B27B-BB8F2AF2FA54}" type="datetimeFigureOut">
              <a:rPr lang="en-US" smtClean="0"/>
              <a:t>8/29/2022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337A7A-F7DE-4725-B27B-BB8F2AF2FA54}" type="datetimeFigureOut">
              <a:rPr lang="en-US" smtClean="0"/>
              <a:t>8/29/2022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801"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337A7A-F7DE-4725-B27B-BB8F2AF2FA54}" type="datetimeFigureOut">
              <a:rPr lang="en-US" smtClean="0"/>
              <a:t>8/29/2022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2B2E7D-C6E0-4C98-81F1-412BD1935F87}"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41337A7A-F7DE-4725-B27B-BB8F2AF2FA54}" type="datetimeFigureOut">
              <a:rPr lang="en-US" smtClean="0"/>
              <a:t>8/29/2022</a:t>
            </a:fld>
            <a:endParaRPr lang="en-US"/>
          </a:p>
        </p:txBody>
      </p:sp>
      <p:sp>
        <p:nvSpPr>
          <p:cNvPr id="9" name="Slide Number Placeholder 8"/>
          <p:cNvSpPr>
            <a:spLocks noGrp="1"/>
          </p:cNvSpPr>
          <p:nvPr>
            <p:ph type="sldNum" sz="quarter" idx="11"/>
          </p:nvPr>
        </p:nvSpPr>
        <p:spPr/>
        <p:txBody>
          <a:bodyPr/>
          <a:lstStyle/>
          <a:p>
            <a:fld id="{D52B2E7D-C6E0-4C98-81F1-412BD1935F87}"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337A7A-F7DE-4725-B27B-BB8F2AF2FA54}" type="datetimeFigureOut">
              <a:rPr lang="en-US" smtClean="0"/>
              <a:t>8/29/2022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337A7A-F7DE-4725-B27B-BB8F2AF2FA54}" type="datetimeFigureOut">
              <a:rPr lang="en-US" smtClean="0"/>
              <a:t>8/29/2022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2B2E7D-C6E0-4C98-81F1-412BD1935F8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D52B2E7D-C6E0-4C98-81F1-412BD1935F87}" type="slidenum">
              <a:rPr lang="en-US" smtClean="0"/>
              <a:t>‹#›</a:t>
            </a:fld>
            <a:endParaRPr lang="en-US"/>
          </a:p>
        </p:txBody>
      </p:sp>
      <p:sp>
        <p:nvSpPr>
          <p:cNvPr id="5" name="Footer Placeholder 4"/>
          <p:cNvSpPr>
            <a:spLocks noGrp="1"/>
          </p:cNvSpPr>
          <p:nvPr>
            <p:ph type="ftr" sz="quarter" idx="3"/>
          </p:nvPr>
        </p:nvSpPr>
        <p:spPr>
          <a:xfrm rot="16200000">
            <a:off x="7586912"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3"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41337A7A-F7DE-4725-B27B-BB8F2AF2FA54}" type="datetimeFigureOut">
              <a:rPr lang="en-US" smtClean="0"/>
              <a:t>8/29/2022</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5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www.tens.org/" TargetMode="External"/><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2FE84-73C8-4277-021D-3C7F9FD7209E}"/>
              </a:ext>
            </a:extLst>
          </p:cNvPr>
          <p:cNvSpPr>
            <a:spLocks noGrp="1"/>
          </p:cNvSpPr>
          <p:nvPr>
            <p:ph type="title"/>
          </p:nvPr>
        </p:nvSpPr>
        <p:spPr/>
        <p:txBody>
          <a:bodyPr/>
          <a:lstStyle/>
          <a:p>
            <a:endParaRPr lang="en-US"/>
          </a:p>
        </p:txBody>
      </p:sp>
      <p:pic>
        <p:nvPicPr>
          <p:cNvPr id="9" name="Content Placeholder 8" descr="Text&#10;&#10;Description automatically generated">
            <a:extLst>
              <a:ext uri="{FF2B5EF4-FFF2-40B4-BE49-F238E27FC236}">
                <a16:creationId xmlns:a16="http://schemas.microsoft.com/office/drawing/2014/main" id="{1D36EA50-0055-2E61-E259-138CB49F42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6200"/>
            <a:ext cx="8382000" cy="4572001"/>
          </a:xfrm>
        </p:spPr>
      </p:pic>
      <p:sp>
        <p:nvSpPr>
          <p:cNvPr id="10" name="TextBox 9">
            <a:extLst>
              <a:ext uri="{FF2B5EF4-FFF2-40B4-BE49-F238E27FC236}">
                <a16:creationId xmlns:a16="http://schemas.microsoft.com/office/drawing/2014/main" id="{5F39EE26-C879-4E50-E950-B6258BE29F83}"/>
              </a:ext>
            </a:extLst>
          </p:cNvPr>
          <p:cNvSpPr txBox="1"/>
          <p:nvPr/>
        </p:nvSpPr>
        <p:spPr>
          <a:xfrm>
            <a:off x="152400" y="4060686"/>
            <a:ext cx="8229600" cy="400110"/>
          </a:xfrm>
          <a:prstGeom prst="rect">
            <a:avLst/>
          </a:prstGeom>
          <a:noFill/>
        </p:spPr>
        <p:txBody>
          <a:bodyPr wrap="square" rtlCol="0">
            <a:spAutoFit/>
          </a:bodyPr>
          <a:lstStyle/>
          <a:p>
            <a:r>
              <a:rPr lang="en-US" sz="2000" b="1" dirty="0">
                <a:solidFill>
                  <a:srgbClr val="76634C"/>
                </a:solidFill>
                <a:latin typeface="Arial" panose="020B0604020202020204" pitchFamily="34" charset="0"/>
                <a:cs typeface="Arial" panose="020B0604020202020204" pitchFamily="34" charset="0"/>
              </a:rPr>
              <a:t>       Faithfully     Personally      Congregationally     Practically</a:t>
            </a:r>
          </a:p>
        </p:txBody>
      </p:sp>
      <p:sp>
        <p:nvSpPr>
          <p:cNvPr id="11" name="TextBox 10">
            <a:extLst>
              <a:ext uri="{FF2B5EF4-FFF2-40B4-BE49-F238E27FC236}">
                <a16:creationId xmlns:a16="http://schemas.microsoft.com/office/drawing/2014/main" id="{FC06DC22-3CFA-1ADF-F0C4-3DF8422C5840}"/>
              </a:ext>
            </a:extLst>
          </p:cNvPr>
          <p:cNvSpPr txBox="1"/>
          <p:nvPr/>
        </p:nvSpPr>
        <p:spPr>
          <a:xfrm>
            <a:off x="228600" y="4830764"/>
            <a:ext cx="6172200" cy="1323439"/>
          </a:xfrm>
          <a:prstGeom prst="rect">
            <a:avLst/>
          </a:prstGeom>
          <a:noFill/>
        </p:spPr>
        <p:txBody>
          <a:bodyPr wrap="square" rtlCol="0">
            <a:spAutoFit/>
          </a:bodyPr>
          <a:lstStyle/>
          <a:p>
            <a:r>
              <a:rPr lang="en-US" sz="2000" b="1" dirty="0">
                <a:solidFill>
                  <a:srgbClr val="DB2738"/>
                </a:solidFill>
                <a:latin typeface="Arial" panose="020B0604020202020204" pitchFamily="34" charset="0"/>
                <a:cs typeface="Arial" panose="020B0604020202020204" pitchFamily="34" charset="0"/>
              </a:rPr>
              <a:t>Canon Mary M. MacGregor</a:t>
            </a:r>
          </a:p>
          <a:p>
            <a:r>
              <a:rPr lang="en-US" sz="2000" b="1" dirty="0">
                <a:solidFill>
                  <a:srgbClr val="DB2738"/>
                </a:solidFill>
                <a:latin typeface="Arial" panose="020B0604020202020204" pitchFamily="34" charset="0"/>
                <a:cs typeface="Arial" panose="020B0604020202020204" pitchFamily="34" charset="0"/>
              </a:rPr>
              <a:t>Episcopal Diocese of Southwest Florida</a:t>
            </a:r>
          </a:p>
          <a:p>
            <a:r>
              <a:rPr lang="en-US" sz="2000" b="1" dirty="0">
                <a:solidFill>
                  <a:srgbClr val="DB2738"/>
                </a:solidFill>
                <a:latin typeface="Arial" panose="020B0604020202020204" pitchFamily="34" charset="0"/>
                <a:cs typeface="Arial" panose="020B0604020202020204" pitchFamily="34" charset="0"/>
              </a:rPr>
              <a:t>Stewardship Workshop, August 27, 2022</a:t>
            </a:r>
          </a:p>
          <a:p>
            <a:r>
              <a:rPr lang="en-US" sz="2000" b="1" dirty="0">
                <a:solidFill>
                  <a:srgbClr val="DB2738"/>
                </a:solidFill>
                <a:latin typeface="Arial" panose="020B0604020202020204" pitchFamily="34" charset="0"/>
                <a:cs typeface="Arial" panose="020B0604020202020204" pitchFamily="34" charset="0"/>
              </a:rPr>
              <a:t>9 am-2:30 pm</a:t>
            </a:r>
          </a:p>
        </p:txBody>
      </p:sp>
      <p:pic>
        <p:nvPicPr>
          <p:cNvPr id="13" name="Picture 12" descr="Logo, company name&#10;&#10;Description automatically generated">
            <a:extLst>
              <a:ext uri="{FF2B5EF4-FFF2-40B4-BE49-F238E27FC236}">
                <a16:creationId xmlns:a16="http://schemas.microsoft.com/office/drawing/2014/main" id="{E139DDBB-8925-E497-6390-BCEEDF1165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4600" y="4921314"/>
            <a:ext cx="819318" cy="1274494"/>
          </a:xfrm>
          <a:prstGeom prst="rect">
            <a:avLst/>
          </a:prstGeom>
        </p:spPr>
      </p:pic>
      <p:pic>
        <p:nvPicPr>
          <p:cNvPr id="15" name="Picture 14" descr="Icon&#10;&#10;Description automatically generated">
            <a:extLst>
              <a:ext uri="{FF2B5EF4-FFF2-40B4-BE49-F238E27FC236}">
                <a16:creationId xmlns:a16="http://schemas.microsoft.com/office/drawing/2014/main" id="{CBA77E71-0E5C-2921-101B-A2074B5FF6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0282" y="5021123"/>
            <a:ext cx="819318" cy="1074876"/>
          </a:xfrm>
          <a:prstGeom prst="rect">
            <a:avLst/>
          </a:prstGeom>
        </p:spPr>
      </p:pic>
    </p:spTree>
    <p:extLst>
      <p:ext uri="{BB962C8B-B14F-4D97-AF65-F5344CB8AC3E}">
        <p14:creationId xmlns:p14="http://schemas.microsoft.com/office/powerpoint/2010/main" val="1350010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10;&#10;Description automatically generated">
            <a:extLst>
              <a:ext uri="{FF2B5EF4-FFF2-40B4-BE49-F238E27FC236}">
                <a16:creationId xmlns:a16="http://schemas.microsoft.com/office/drawing/2014/main" id="{2A784A70-B7AD-BB41-6872-C47C5DC63B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488" y="242270"/>
            <a:ext cx="8277225" cy="6373461"/>
          </a:xfrm>
          <a:noFill/>
        </p:spPr>
      </p:pic>
    </p:spTree>
    <p:extLst>
      <p:ext uri="{BB962C8B-B14F-4D97-AF65-F5344CB8AC3E}">
        <p14:creationId xmlns:p14="http://schemas.microsoft.com/office/powerpoint/2010/main" val="41991161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0CD56-E878-1817-1C52-87AC0219582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55FCD63-1A33-CEEA-C7D2-6D716A7BADD5}"/>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485352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8B29DF1D-7A51-D023-49B0-917A1E7EFDD7}"/>
              </a:ext>
            </a:extLst>
          </p:cNvPr>
          <p:cNvSpPr>
            <a:spLocks noGrp="1" noChangeArrowheads="1"/>
          </p:cNvSpPr>
          <p:nvPr>
            <p:ph type="title"/>
          </p:nvPr>
        </p:nvSpPr>
        <p:spPr>
          <a:xfrm>
            <a:off x="301625" y="228600"/>
            <a:ext cx="8534400" cy="914400"/>
          </a:xfrm>
        </p:spPr>
        <p:txBody>
          <a:bodyPr/>
          <a:lstStyle/>
          <a:p>
            <a:pPr eaLnBrk="1" hangingPunct="1"/>
            <a:r>
              <a:rPr lang="en-US" altLang="en-US" sz="4000" b="1" dirty="0">
                <a:solidFill>
                  <a:schemeClr val="tx1"/>
                </a:solidFill>
                <a:latin typeface="Arial" panose="020B0604020202020204" pitchFamily="34" charset="0"/>
                <a:cs typeface="Arial" panose="020B0604020202020204" pitchFamily="34" charset="0"/>
              </a:rPr>
              <a:t>              Phases of Change</a:t>
            </a:r>
          </a:p>
        </p:txBody>
      </p:sp>
      <p:sp>
        <p:nvSpPr>
          <p:cNvPr id="162819" name="Rectangle 3">
            <a:extLst>
              <a:ext uri="{FF2B5EF4-FFF2-40B4-BE49-F238E27FC236}">
                <a16:creationId xmlns:a16="http://schemas.microsoft.com/office/drawing/2014/main" id="{7938D23F-BCE5-DB45-E29B-7E01332A779D}"/>
              </a:ext>
            </a:extLst>
          </p:cNvPr>
          <p:cNvSpPr>
            <a:spLocks noGrp="1" noChangeArrowheads="1"/>
          </p:cNvSpPr>
          <p:nvPr>
            <p:ph type="body" sz="half" idx="1"/>
          </p:nvPr>
        </p:nvSpPr>
        <p:spPr>
          <a:xfrm>
            <a:off x="301625" y="1143000"/>
            <a:ext cx="3838576" cy="3276600"/>
          </a:xfrm>
        </p:spPr>
        <p:txBody>
          <a:bodyPr>
            <a:normAutofit fontScale="47500" lnSpcReduction="20000"/>
          </a:bodyPr>
          <a:lstStyle/>
          <a:p>
            <a:pPr marL="0" indent="0" eaLnBrk="1" hangingPunct="1">
              <a:buFontTx/>
              <a:buNone/>
              <a:defRPr/>
            </a:pPr>
            <a:r>
              <a:rPr lang="en-US" sz="5800" dirty="0"/>
              <a:t>                    </a:t>
            </a:r>
            <a:r>
              <a:rPr lang="en-US" sz="5800" b="1" dirty="0">
                <a:latin typeface="Arial" panose="020B0604020202020204" pitchFamily="34" charset="0"/>
                <a:cs typeface="Arial" panose="020B0604020202020204" pitchFamily="34" charset="0"/>
              </a:rPr>
              <a:t>Denial </a:t>
            </a:r>
          </a:p>
          <a:p>
            <a:pPr marL="0" indent="0" eaLnBrk="1" hangingPunct="1">
              <a:buFontTx/>
              <a:buNone/>
              <a:defRPr/>
            </a:pPr>
            <a:r>
              <a:rPr lang="en-US" sz="2100" dirty="0"/>
              <a:t>   </a:t>
            </a:r>
          </a:p>
          <a:p>
            <a:pPr marL="0" indent="0" eaLnBrk="1" hangingPunct="1">
              <a:buFontTx/>
              <a:buNone/>
              <a:defRPr/>
            </a:pPr>
            <a:r>
              <a:rPr lang="en-US" sz="2100" dirty="0"/>
              <a:t> </a:t>
            </a:r>
          </a:p>
          <a:p>
            <a:pPr marL="0" indent="0" eaLnBrk="1" hangingPunct="1">
              <a:buFontTx/>
              <a:buNone/>
              <a:defRPr/>
            </a:pPr>
            <a:r>
              <a:rPr lang="en-US" sz="4500" dirty="0">
                <a:latin typeface="Arial" panose="020B0604020202020204" pitchFamily="34" charset="0"/>
                <a:cs typeface="Arial" panose="020B0604020202020204" pitchFamily="34" charset="0"/>
              </a:rPr>
              <a:t>Shock, disbelief, closed to reality</a:t>
            </a:r>
            <a:r>
              <a:rPr lang="en-US" sz="4500" dirty="0"/>
              <a:t>                                        </a:t>
            </a:r>
          </a:p>
          <a:p>
            <a:pPr marL="0" indent="0" eaLnBrk="1" hangingPunct="1">
              <a:buFont typeface="Wingdings" pitchFamily="2" charset="2"/>
              <a:buNone/>
              <a:defRPr/>
            </a:pPr>
            <a:endParaRPr lang="en-US" sz="2400" dirty="0"/>
          </a:p>
          <a:p>
            <a:pPr marL="0" indent="0" eaLnBrk="1" hangingPunct="1">
              <a:buFont typeface="Wingdings" pitchFamily="2" charset="2"/>
              <a:buNone/>
              <a:defRPr/>
            </a:pPr>
            <a:endParaRPr lang="en-US" sz="2400" dirty="0"/>
          </a:p>
          <a:p>
            <a:pPr marL="0" indent="0" eaLnBrk="1" hangingPunct="1">
              <a:buFont typeface="Wingdings" pitchFamily="2" charset="2"/>
              <a:buNone/>
              <a:defRPr/>
            </a:pPr>
            <a:endParaRPr lang="en-US" sz="2400" dirty="0"/>
          </a:p>
          <a:p>
            <a:pPr marL="0" indent="0" eaLnBrk="1" hangingPunct="1">
              <a:buFontTx/>
              <a:buNone/>
              <a:defRPr/>
            </a:pPr>
            <a:r>
              <a:rPr lang="en-US" sz="2400" dirty="0"/>
              <a:t>            </a:t>
            </a:r>
          </a:p>
          <a:p>
            <a:pPr marL="0" indent="0" eaLnBrk="1" hangingPunct="1">
              <a:buFontTx/>
              <a:buNone/>
              <a:defRPr/>
            </a:pPr>
            <a:endParaRPr lang="en-US" sz="2400" dirty="0"/>
          </a:p>
          <a:p>
            <a:pPr marL="0" indent="0" eaLnBrk="1" hangingPunct="1">
              <a:buFontTx/>
              <a:buNone/>
              <a:defRPr/>
            </a:pPr>
            <a:r>
              <a:rPr lang="en-US" sz="5800" dirty="0"/>
              <a:t>                  </a:t>
            </a:r>
            <a:r>
              <a:rPr lang="en-US" sz="5800" b="1" dirty="0">
                <a:latin typeface="Arial" panose="020B0604020202020204" pitchFamily="34" charset="0"/>
                <a:cs typeface="Arial" panose="020B0604020202020204" pitchFamily="34" charset="0"/>
              </a:rPr>
              <a:t>Resistance</a:t>
            </a:r>
          </a:p>
          <a:p>
            <a:pPr marL="0" indent="0" eaLnBrk="1" hangingPunct="1">
              <a:buFontTx/>
              <a:buNone/>
              <a:defRPr/>
            </a:pPr>
            <a:r>
              <a:rPr lang="en-US" sz="4200" dirty="0">
                <a:latin typeface="Arial" panose="020B0604020202020204" pitchFamily="34" charset="0"/>
                <a:cs typeface="Arial" panose="020B0604020202020204" pitchFamily="34" charset="0"/>
              </a:rPr>
              <a:t> Anger, grief, mourning, defiance</a:t>
            </a:r>
          </a:p>
        </p:txBody>
      </p:sp>
      <p:sp>
        <p:nvSpPr>
          <p:cNvPr id="19460" name="Rectangle 4">
            <a:extLst>
              <a:ext uri="{FF2B5EF4-FFF2-40B4-BE49-F238E27FC236}">
                <a16:creationId xmlns:a16="http://schemas.microsoft.com/office/drawing/2014/main" id="{2D62A4E6-E7A7-52C8-C233-7379A2EE275A}"/>
              </a:ext>
            </a:extLst>
          </p:cNvPr>
          <p:cNvSpPr>
            <a:spLocks noGrp="1" noChangeArrowheads="1"/>
          </p:cNvSpPr>
          <p:nvPr>
            <p:ph type="body" sz="half" idx="2"/>
          </p:nvPr>
        </p:nvSpPr>
        <p:spPr>
          <a:xfrm>
            <a:off x="4695824" y="1143000"/>
            <a:ext cx="3838576" cy="4024313"/>
          </a:xfrm>
        </p:spPr>
        <p:txBody>
          <a:bodyPr>
            <a:normAutofit fontScale="62500" lnSpcReduction="20000"/>
          </a:bodyPr>
          <a:lstStyle/>
          <a:p>
            <a:pPr marL="0" indent="0" eaLnBrk="1" hangingPunct="1">
              <a:buFontTx/>
              <a:buNone/>
              <a:defRPr/>
            </a:pPr>
            <a:r>
              <a:rPr lang="en-US" sz="4500" dirty="0">
                <a:latin typeface="Arial" panose="020B0604020202020204" pitchFamily="34" charset="0"/>
                <a:cs typeface="Arial" panose="020B0604020202020204" pitchFamily="34" charset="0"/>
              </a:rPr>
              <a:t>      </a:t>
            </a:r>
            <a:r>
              <a:rPr lang="en-US" sz="4500" b="1" dirty="0">
                <a:latin typeface="Arial" panose="020B0604020202020204" pitchFamily="34" charset="0"/>
                <a:cs typeface="Arial" panose="020B0604020202020204" pitchFamily="34" charset="0"/>
              </a:rPr>
              <a:t>Commitment</a:t>
            </a:r>
          </a:p>
          <a:p>
            <a:pPr marL="0" indent="0" eaLnBrk="1" hangingPunct="1">
              <a:buFontTx/>
              <a:buNone/>
              <a:defRPr/>
            </a:pPr>
            <a:r>
              <a:rPr lang="en-US" sz="2000" b="1" dirty="0"/>
              <a:t> </a:t>
            </a:r>
          </a:p>
          <a:p>
            <a:pPr marL="0" indent="0" eaLnBrk="1" hangingPunct="1">
              <a:buFontTx/>
              <a:buNone/>
              <a:defRPr/>
            </a:pPr>
            <a:r>
              <a:rPr lang="en-US" sz="3200" dirty="0">
                <a:latin typeface="Arial" panose="020B0604020202020204" pitchFamily="34" charset="0"/>
                <a:cs typeface="Arial" panose="020B0604020202020204" pitchFamily="34" charset="0"/>
              </a:rPr>
              <a:t>        Resolution, adherence</a:t>
            </a:r>
          </a:p>
          <a:p>
            <a:pPr marL="0" indent="0" eaLnBrk="1" hangingPunct="1">
              <a:buFontTx/>
              <a:buNone/>
              <a:defRPr/>
            </a:pPr>
            <a:r>
              <a:rPr lang="en-US" sz="3200" dirty="0">
                <a:latin typeface="Arial" panose="020B0604020202020204" pitchFamily="34" charset="0"/>
                <a:cs typeface="Arial" panose="020B0604020202020204" pitchFamily="34" charset="0"/>
              </a:rPr>
              <a:t>  ,      adapt to the change</a:t>
            </a:r>
          </a:p>
          <a:p>
            <a:pPr marL="0" indent="0" eaLnBrk="1" hangingPunct="1">
              <a:buFontTx/>
              <a:buNone/>
              <a:defRPr/>
            </a:pPr>
            <a:endParaRPr lang="en-US" sz="2400" dirty="0"/>
          </a:p>
          <a:p>
            <a:pPr marL="0" indent="0" eaLnBrk="1" hangingPunct="1">
              <a:buFontTx/>
              <a:buNone/>
              <a:defRPr/>
            </a:pPr>
            <a:endParaRPr lang="en-US" sz="2400" dirty="0"/>
          </a:p>
          <a:p>
            <a:pPr marL="0" indent="0" eaLnBrk="1" hangingPunct="1">
              <a:buFontTx/>
              <a:buNone/>
              <a:defRPr/>
            </a:pPr>
            <a:r>
              <a:rPr lang="en-US" sz="1800" b="1" dirty="0"/>
              <a:t>                  </a:t>
            </a:r>
          </a:p>
          <a:p>
            <a:pPr marL="0" indent="0" eaLnBrk="1" hangingPunct="1">
              <a:buFontTx/>
              <a:buNone/>
              <a:defRPr/>
            </a:pPr>
            <a:r>
              <a:rPr lang="en-US" sz="3800" b="1" dirty="0"/>
              <a:t>                 </a:t>
            </a:r>
          </a:p>
          <a:p>
            <a:pPr marL="0" indent="0" eaLnBrk="1" hangingPunct="1">
              <a:buFontTx/>
              <a:buNone/>
              <a:defRPr/>
            </a:pPr>
            <a:r>
              <a:rPr lang="en-US" sz="4500" b="1" dirty="0">
                <a:latin typeface="Arial" panose="020B0604020202020204" pitchFamily="34" charset="0"/>
                <a:cs typeface="Arial" panose="020B0604020202020204" pitchFamily="34" charset="0"/>
              </a:rPr>
              <a:t>       Discovery</a:t>
            </a:r>
          </a:p>
          <a:p>
            <a:pPr marL="0" indent="0" eaLnBrk="1" hangingPunct="1">
              <a:buFontTx/>
              <a:buNone/>
              <a:defRPr/>
            </a:pPr>
            <a:r>
              <a:rPr lang="en-US"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Open to the possibilities,</a:t>
            </a:r>
          </a:p>
          <a:p>
            <a:pPr marL="0" indent="0" eaLnBrk="1" hangingPunct="1">
              <a:buFontTx/>
              <a:buNone/>
              <a:defRPr/>
            </a:pPr>
            <a:r>
              <a:rPr lang="en-US" sz="3200" dirty="0">
                <a:latin typeface="Arial" panose="020B0604020202020204" pitchFamily="34" charset="0"/>
                <a:cs typeface="Arial" panose="020B0604020202020204" pitchFamily="34" charset="0"/>
              </a:rPr>
              <a:t>         exploring, revelation</a:t>
            </a:r>
          </a:p>
          <a:p>
            <a:pPr marL="0" indent="0" eaLnBrk="1" hangingPunct="1">
              <a:buFontTx/>
              <a:buNone/>
              <a:defRPr/>
            </a:pPr>
            <a:endParaRPr lang="en-US" sz="2400" dirty="0"/>
          </a:p>
          <a:p>
            <a:pPr marL="0" indent="0" eaLnBrk="1" hangingPunct="1">
              <a:buFontTx/>
              <a:buNone/>
              <a:defRPr/>
            </a:pPr>
            <a:endParaRPr lang="en-US" sz="1400" dirty="0"/>
          </a:p>
          <a:p>
            <a:pPr marL="0" indent="0" eaLnBrk="1" hangingPunct="1">
              <a:buFontTx/>
              <a:buNone/>
              <a:defRPr/>
            </a:pPr>
            <a:r>
              <a:rPr lang="en-US" sz="2400" dirty="0"/>
              <a:t>    </a:t>
            </a:r>
          </a:p>
        </p:txBody>
      </p:sp>
      <p:sp>
        <p:nvSpPr>
          <p:cNvPr id="25605" name="Text Box 5">
            <a:extLst>
              <a:ext uri="{FF2B5EF4-FFF2-40B4-BE49-F238E27FC236}">
                <a16:creationId xmlns:a16="http://schemas.microsoft.com/office/drawing/2014/main" id="{9B138DC2-8900-E173-C990-B504EBA13548}"/>
              </a:ext>
            </a:extLst>
          </p:cNvPr>
          <p:cNvSpPr txBox="1">
            <a:spLocks noChangeArrowheads="1"/>
          </p:cNvSpPr>
          <p:nvPr/>
        </p:nvSpPr>
        <p:spPr bwMode="auto">
          <a:xfrm flipV="1">
            <a:off x="3352800" y="4648200"/>
            <a:ext cx="2438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2800">
              <a:latin typeface="Times New Roman" panose="02020603050405020304" pitchFamily="18" charset="0"/>
            </a:endParaRPr>
          </a:p>
        </p:txBody>
      </p:sp>
      <p:sp>
        <p:nvSpPr>
          <p:cNvPr id="25606" name="AutoShape 6">
            <a:extLst>
              <a:ext uri="{FF2B5EF4-FFF2-40B4-BE49-F238E27FC236}">
                <a16:creationId xmlns:a16="http://schemas.microsoft.com/office/drawing/2014/main" id="{68EE1D66-A61F-7D4B-AC4C-11E4F79246F6}"/>
              </a:ext>
            </a:extLst>
          </p:cNvPr>
          <p:cNvSpPr>
            <a:spLocks noChangeArrowheads="1"/>
          </p:cNvSpPr>
          <p:nvPr/>
        </p:nvSpPr>
        <p:spPr bwMode="auto">
          <a:xfrm>
            <a:off x="2971800" y="4419600"/>
            <a:ext cx="3429000" cy="838200"/>
          </a:xfrm>
          <a:prstGeom prst="curvedUpArrow">
            <a:avLst>
              <a:gd name="adj1" fmla="val 74242"/>
              <a:gd name="adj2" fmla="val 132348"/>
              <a:gd name="adj3" fmla="val 33333"/>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25607" name="Rectangle 8">
            <a:extLst>
              <a:ext uri="{FF2B5EF4-FFF2-40B4-BE49-F238E27FC236}">
                <a16:creationId xmlns:a16="http://schemas.microsoft.com/office/drawing/2014/main" id="{9BF706ED-1929-62EB-A200-93BE5843F526}"/>
              </a:ext>
            </a:extLst>
          </p:cNvPr>
          <p:cNvSpPr>
            <a:spLocks noChangeArrowheads="1"/>
          </p:cNvSpPr>
          <p:nvPr/>
        </p:nvSpPr>
        <p:spPr bwMode="auto">
          <a:xfrm>
            <a:off x="2566988" y="5376863"/>
            <a:ext cx="408939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b="1" dirty="0"/>
              <a:t>       </a:t>
            </a:r>
            <a:r>
              <a:rPr lang="en-US" altLang="en-US" sz="2400" b="1" dirty="0"/>
              <a:t>Communication</a:t>
            </a:r>
          </a:p>
          <a:p>
            <a:pPr>
              <a:spcBef>
                <a:spcPct val="0"/>
              </a:spcBef>
              <a:buFontTx/>
              <a:buNone/>
            </a:pPr>
            <a:r>
              <a:rPr lang="en-US" altLang="en-US" sz="2000" dirty="0"/>
              <a:t>  Listening, dialog, information sharing, time for thinking things</a:t>
            </a:r>
          </a:p>
          <a:p>
            <a:pPr>
              <a:spcBef>
                <a:spcPct val="0"/>
              </a:spcBef>
              <a:buFontTx/>
              <a:buNone/>
            </a:pPr>
            <a:r>
              <a:rPr lang="en-US" altLang="en-US" sz="2000" dirty="0"/>
              <a:t>                    through </a:t>
            </a:r>
          </a:p>
        </p:txBody>
      </p:sp>
      <p:sp>
        <p:nvSpPr>
          <p:cNvPr id="25608" name="Down Arrow 3">
            <a:extLst>
              <a:ext uri="{FF2B5EF4-FFF2-40B4-BE49-F238E27FC236}">
                <a16:creationId xmlns:a16="http://schemas.microsoft.com/office/drawing/2014/main" id="{10386DF9-E05D-ADC8-BDE9-3EAA5613D2AF}"/>
              </a:ext>
            </a:extLst>
          </p:cNvPr>
          <p:cNvSpPr>
            <a:spLocks noChangeArrowheads="1"/>
          </p:cNvSpPr>
          <p:nvPr/>
        </p:nvSpPr>
        <p:spPr bwMode="auto">
          <a:xfrm>
            <a:off x="1954213" y="2503488"/>
            <a:ext cx="533400" cy="631825"/>
          </a:xfrm>
          <a:prstGeom prst="downArrow">
            <a:avLst>
              <a:gd name="adj1" fmla="val 50000"/>
              <a:gd name="adj2" fmla="val 49788"/>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25609" name="Down Arrow 3">
            <a:extLst>
              <a:ext uri="{FF2B5EF4-FFF2-40B4-BE49-F238E27FC236}">
                <a16:creationId xmlns:a16="http://schemas.microsoft.com/office/drawing/2014/main" id="{4BD9F1FF-5FC1-758A-F254-D640FD9F0D92}"/>
              </a:ext>
            </a:extLst>
          </p:cNvPr>
          <p:cNvSpPr>
            <a:spLocks noChangeArrowheads="1"/>
          </p:cNvSpPr>
          <p:nvPr/>
        </p:nvSpPr>
        <p:spPr bwMode="auto">
          <a:xfrm rot="10647278">
            <a:off x="6183937" y="2345456"/>
            <a:ext cx="699939" cy="828575"/>
          </a:xfrm>
          <a:prstGeom prst="downArrow">
            <a:avLst>
              <a:gd name="adj1" fmla="val 50000"/>
              <a:gd name="adj2" fmla="val 49788"/>
            </a:avLst>
          </a:prstGeom>
          <a:solidFill>
            <a:schemeClr val="accent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25610" name="TextBox 1">
            <a:extLst>
              <a:ext uri="{FF2B5EF4-FFF2-40B4-BE49-F238E27FC236}">
                <a16:creationId xmlns:a16="http://schemas.microsoft.com/office/drawing/2014/main" id="{82C1D6C1-2018-53E4-B1F0-B1671EFA9788}"/>
              </a:ext>
            </a:extLst>
          </p:cNvPr>
          <p:cNvSpPr txBox="1">
            <a:spLocks noChangeArrowheads="1"/>
          </p:cNvSpPr>
          <p:nvPr/>
        </p:nvSpPr>
        <p:spPr bwMode="auto">
          <a:xfrm>
            <a:off x="6656388" y="5854700"/>
            <a:ext cx="29083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200" dirty="0"/>
              <a:t>        Scott, Jaffee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people in a church&#10;&#10;Description automatically generated with medium confidence">
            <a:extLst>
              <a:ext uri="{FF2B5EF4-FFF2-40B4-BE49-F238E27FC236}">
                <a16:creationId xmlns:a16="http://schemas.microsoft.com/office/drawing/2014/main" id="{60C761CC-3A83-6979-5D4D-F889F26886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0"/>
            <a:ext cx="6553200" cy="6858000"/>
          </a:xfrm>
          <a:noFill/>
        </p:spPr>
      </p:pic>
    </p:spTree>
    <p:extLst>
      <p:ext uri="{BB962C8B-B14F-4D97-AF65-F5344CB8AC3E}">
        <p14:creationId xmlns:p14="http://schemas.microsoft.com/office/powerpoint/2010/main" val="1458648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65D0FF4-F260-7EE9-AA5A-1BE255D6FFC5}"/>
              </a:ext>
            </a:extLst>
          </p:cNvPr>
          <p:cNvSpPr>
            <a:spLocks noGrp="1"/>
          </p:cNvSpPr>
          <p:nvPr>
            <p:ph type="title"/>
          </p:nvPr>
        </p:nvSpPr>
        <p:spPr>
          <a:xfrm>
            <a:off x="457200" y="274638"/>
            <a:ext cx="7620000" cy="1143000"/>
          </a:xfrm>
        </p:spPr>
        <p:txBody>
          <a:bodyPr/>
          <a:lstStyle/>
          <a:p>
            <a:endParaRPr lang="en-US"/>
          </a:p>
        </p:txBody>
      </p:sp>
      <p:pic>
        <p:nvPicPr>
          <p:cNvPr id="5" name="Picture 4" descr="A picture containing text, person, old, person&#10;&#10;Description automatically generated">
            <a:extLst>
              <a:ext uri="{FF2B5EF4-FFF2-40B4-BE49-F238E27FC236}">
                <a16:creationId xmlns:a16="http://schemas.microsoft.com/office/drawing/2014/main" id="{554BFAFC-27B5-62F2-F6D0-FF43E6FD449F}"/>
              </a:ext>
            </a:extLst>
          </p:cNvPr>
          <p:cNvPicPr>
            <a:picLocks noChangeAspect="1"/>
          </p:cNvPicPr>
          <p:nvPr/>
        </p:nvPicPr>
        <p:blipFill rotWithShape="1">
          <a:blip r:embed="rId2">
            <a:extLst>
              <a:ext uri="{28A0092B-C50C-407E-A947-70E740481C1C}">
                <a14:useLocalDpi xmlns:a14="http://schemas.microsoft.com/office/drawing/2010/main" val="0"/>
              </a:ext>
            </a:extLst>
          </a:blip>
          <a:srcRect b="17245"/>
          <a:stretch/>
        </p:blipFill>
        <p:spPr>
          <a:xfrm>
            <a:off x="429883" y="274638"/>
            <a:ext cx="3657600" cy="4590288"/>
          </a:xfrm>
          <a:prstGeom prst="rect">
            <a:avLst/>
          </a:prstGeom>
          <a:noFill/>
        </p:spPr>
      </p:pic>
      <p:sp>
        <p:nvSpPr>
          <p:cNvPr id="3" name="Content Placeholder 2">
            <a:extLst>
              <a:ext uri="{FF2B5EF4-FFF2-40B4-BE49-F238E27FC236}">
                <a16:creationId xmlns:a16="http://schemas.microsoft.com/office/drawing/2014/main" id="{DEAEABB8-E2E4-1108-BDD3-AD79AA2B25FA}"/>
              </a:ext>
            </a:extLst>
          </p:cNvPr>
          <p:cNvSpPr>
            <a:spLocks noGrp="1"/>
          </p:cNvSpPr>
          <p:nvPr>
            <p:ph sz="half" idx="2"/>
          </p:nvPr>
        </p:nvSpPr>
        <p:spPr>
          <a:xfrm>
            <a:off x="4419600" y="1536192"/>
            <a:ext cx="3657600" cy="4590288"/>
          </a:xfrm>
        </p:spPr>
        <p:txBody>
          <a:bodyPr>
            <a:normAutofit/>
          </a:bodyPr>
          <a:lstStyle/>
          <a:p>
            <a:pPr>
              <a:lnSpc>
                <a:spcPct val="90000"/>
              </a:lnSpc>
            </a:pPr>
            <a:endParaRPr lang="en-US" sz="2600"/>
          </a:p>
          <a:p>
            <a:pPr>
              <a:lnSpc>
                <a:spcPct val="90000"/>
              </a:lnSpc>
            </a:pPr>
            <a:endParaRPr lang="en-US" sz="2600"/>
          </a:p>
          <a:p>
            <a:pPr>
              <a:lnSpc>
                <a:spcPct val="90000"/>
              </a:lnSpc>
            </a:pPr>
            <a:endParaRPr lang="en-US" sz="2600"/>
          </a:p>
          <a:p>
            <a:pPr>
              <a:lnSpc>
                <a:spcPct val="90000"/>
              </a:lnSpc>
            </a:pPr>
            <a:endParaRPr lang="en-US" sz="2600"/>
          </a:p>
          <a:p>
            <a:pPr marL="114300" indent="0">
              <a:lnSpc>
                <a:spcPct val="90000"/>
              </a:lnSpc>
              <a:buNone/>
            </a:pPr>
            <a:r>
              <a:rPr lang="en-US" sz="2600"/>
              <a:t>Jesus Christ is the same </a:t>
            </a:r>
          </a:p>
          <a:p>
            <a:pPr marL="114300" indent="0">
              <a:lnSpc>
                <a:spcPct val="90000"/>
              </a:lnSpc>
              <a:buNone/>
            </a:pPr>
            <a:r>
              <a:rPr lang="en-US" sz="2600"/>
              <a:t>yesterday, today and forever.</a:t>
            </a:r>
          </a:p>
          <a:p>
            <a:pPr lvl="4">
              <a:lnSpc>
                <a:spcPct val="90000"/>
              </a:lnSpc>
            </a:pPr>
            <a:endParaRPr lang="en-US" sz="2600"/>
          </a:p>
          <a:p>
            <a:pPr marL="2103120" lvl="8" indent="0">
              <a:lnSpc>
                <a:spcPct val="90000"/>
              </a:lnSpc>
              <a:buNone/>
            </a:pPr>
            <a:r>
              <a:rPr lang="en-US" sz="2600"/>
              <a:t> Hebrews 13:8</a:t>
            </a:r>
          </a:p>
          <a:p>
            <a:pPr>
              <a:lnSpc>
                <a:spcPct val="90000"/>
              </a:lnSpc>
            </a:pPr>
            <a:endParaRPr lang="en-US" sz="2600"/>
          </a:p>
        </p:txBody>
      </p:sp>
    </p:spTree>
    <p:extLst>
      <p:ext uri="{BB962C8B-B14F-4D97-AF65-F5344CB8AC3E}">
        <p14:creationId xmlns:p14="http://schemas.microsoft.com/office/powerpoint/2010/main" val="3300662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02B99-95DA-7D98-B401-059B64666B38}"/>
              </a:ext>
            </a:extLst>
          </p:cNvPr>
          <p:cNvSpPr>
            <a:spLocks noGrp="1"/>
          </p:cNvSpPr>
          <p:nvPr>
            <p:ph type="title"/>
          </p:nvPr>
        </p:nvSpPr>
        <p:spPr>
          <a:xfrm>
            <a:off x="457200" y="274638"/>
            <a:ext cx="7620000" cy="868362"/>
          </a:xfrm>
        </p:spPr>
        <p:txBody>
          <a:bodyPr/>
          <a:lstStyle/>
          <a:p>
            <a:br>
              <a:rPr lang="en-US" dirty="0"/>
            </a:br>
            <a:endParaRPr lang="en-US" dirty="0"/>
          </a:p>
        </p:txBody>
      </p:sp>
      <p:sp>
        <p:nvSpPr>
          <p:cNvPr id="3" name="Content Placeholder 2">
            <a:extLst>
              <a:ext uri="{FF2B5EF4-FFF2-40B4-BE49-F238E27FC236}">
                <a16:creationId xmlns:a16="http://schemas.microsoft.com/office/drawing/2014/main" id="{068C5020-70F8-384C-F1FA-0C5846356F60}"/>
              </a:ext>
            </a:extLst>
          </p:cNvPr>
          <p:cNvSpPr>
            <a:spLocks noGrp="1"/>
          </p:cNvSpPr>
          <p:nvPr>
            <p:ph idx="1"/>
          </p:nvPr>
        </p:nvSpPr>
        <p:spPr>
          <a:xfrm>
            <a:off x="152400" y="274638"/>
            <a:ext cx="8229600" cy="6583362"/>
          </a:xfrm>
        </p:spPr>
        <p:txBody>
          <a:bodyPr>
            <a:normAutofit/>
          </a:bodyPr>
          <a:lstStyle/>
          <a:p>
            <a:pPr marL="114300" indent="0">
              <a:buNone/>
            </a:pPr>
            <a:endParaRPr lang="en-US" sz="2800" b="1" i="1" dirty="0">
              <a:solidFill>
                <a:srgbClr val="FF0000"/>
              </a:solidFill>
            </a:endParaRPr>
          </a:p>
          <a:p>
            <a:pPr marL="114300" indent="0">
              <a:buNone/>
            </a:pPr>
            <a:endParaRPr lang="en-US" sz="2800" b="1" i="1" dirty="0">
              <a:solidFill>
                <a:srgbClr val="FF0000"/>
              </a:solidFill>
            </a:endParaRPr>
          </a:p>
          <a:p>
            <a:pPr marL="114300" indent="0">
              <a:buNone/>
            </a:pPr>
            <a:r>
              <a:rPr lang="en-US" sz="2800" b="1" i="1" dirty="0">
                <a:solidFill>
                  <a:srgbClr val="002060"/>
                </a:solidFill>
              </a:rPr>
              <a:t>Almighty God, whose loving hand hath given us all that we possess:  Grant us grace that we may honor thee with our substance, and remembering the account which we must one day give, may be faithful stewards of thy bounty, through Jesus Christ our Lord.   </a:t>
            </a:r>
          </a:p>
          <a:p>
            <a:pPr marL="114300" indent="0">
              <a:buNone/>
            </a:pPr>
            <a:r>
              <a:rPr lang="en-US" sz="2800" b="1" i="1" dirty="0">
                <a:solidFill>
                  <a:srgbClr val="002060"/>
                </a:solidFill>
              </a:rPr>
              <a:t>AMEN</a:t>
            </a:r>
          </a:p>
          <a:p>
            <a:pPr marL="114300" indent="0">
              <a:buNone/>
            </a:pPr>
            <a:endParaRPr lang="en-US" sz="2800" b="1" i="1" dirty="0">
              <a:solidFill>
                <a:srgbClr val="FF0000"/>
              </a:solidFill>
            </a:endParaRPr>
          </a:p>
          <a:p>
            <a:pPr marL="114300" indent="0">
              <a:buNone/>
            </a:pPr>
            <a:endParaRPr lang="en-US" sz="2800" b="1" i="1" dirty="0">
              <a:solidFill>
                <a:srgbClr val="FF0000"/>
              </a:solidFill>
            </a:endParaRPr>
          </a:p>
          <a:p>
            <a:pPr marL="114300" indent="0">
              <a:buNone/>
            </a:pPr>
            <a:r>
              <a:rPr lang="en-US" sz="2800" b="1" i="1" dirty="0">
                <a:solidFill>
                  <a:srgbClr val="FF0000"/>
                </a:solidFill>
              </a:rPr>
              <a:t>A Prayer for the Right Use of God’s Gifts</a:t>
            </a:r>
          </a:p>
          <a:p>
            <a:pPr marL="114300" indent="0">
              <a:buNone/>
            </a:pPr>
            <a:r>
              <a:rPr lang="en-US" sz="2800" b="1" i="1" dirty="0">
                <a:solidFill>
                  <a:srgbClr val="FF0000"/>
                </a:solidFill>
              </a:rPr>
              <a:t>p.827 Book of Common Prayer</a:t>
            </a:r>
          </a:p>
          <a:p>
            <a:pPr marL="114300" indent="0">
              <a:buNone/>
            </a:pPr>
            <a:endParaRPr lang="en-US" sz="2800" b="1" i="1" dirty="0">
              <a:solidFill>
                <a:srgbClr val="FF0000"/>
              </a:solidFill>
            </a:endParaRPr>
          </a:p>
          <a:p>
            <a:pPr marL="114300" indent="0">
              <a:buNone/>
            </a:pPr>
            <a:endParaRPr lang="en-US" sz="2800" b="1" i="1" dirty="0">
              <a:solidFill>
                <a:srgbClr val="FF0000"/>
              </a:solidFill>
            </a:endParaRPr>
          </a:p>
          <a:p>
            <a:pPr marL="114300" indent="0">
              <a:buNone/>
            </a:pPr>
            <a:endParaRPr lang="en-US" sz="2000" i="1" dirty="0"/>
          </a:p>
        </p:txBody>
      </p:sp>
    </p:spTree>
    <p:extLst>
      <p:ext uri="{BB962C8B-B14F-4D97-AF65-F5344CB8AC3E}">
        <p14:creationId xmlns:p14="http://schemas.microsoft.com/office/powerpoint/2010/main" val="2877674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sz="3600" b="1" dirty="0">
              <a:latin typeface="Aldhabi" panose="01000000000000000000" pitchFamily="2" charset="-78"/>
              <a:cs typeface="Aldhabi" panose="01000000000000000000" pitchFamily="2" charset="-78"/>
            </a:endParaRPr>
          </a:p>
        </p:txBody>
      </p:sp>
      <p:sp>
        <p:nvSpPr>
          <p:cNvPr id="3" name="Content Placeholder 2"/>
          <p:cNvSpPr>
            <a:spLocks noGrp="1"/>
          </p:cNvSpPr>
          <p:nvPr>
            <p:ph idx="1"/>
          </p:nvPr>
        </p:nvSpPr>
        <p:spPr/>
        <p:txBody>
          <a:bodyPr>
            <a:normAutofit/>
          </a:bodyPr>
          <a:lstStyle/>
          <a:p>
            <a:endParaRPr lang="en-US" dirty="0"/>
          </a:p>
          <a:p>
            <a:pPr marL="114300" indent="0">
              <a:buNone/>
            </a:pPr>
            <a:r>
              <a:rPr lang="en-US" b="1" dirty="0">
                <a:latin typeface="Aldhabi" panose="01000000000000000000" pitchFamily="2" charset="-78"/>
                <a:cs typeface="Aldhabi" panose="01000000000000000000" pitchFamily="2" charset="-78"/>
              </a:rPr>
              <a:t>     </a:t>
            </a:r>
            <a:r>
              <a:rPr lang="en-US" sz="2800" b="1" dirty="0">
                <a:solidFill>
                  <a:schemeClr val="accent6">
                    <a:lumMod val="75000"/>
                  </a:schemeClr>
                </a:solidFill>
                <a:latin typeface="Arial" panose="020B0604020202020204" pitchFamily="34" charset="0"/>
                <a:cs typeface="Arial" panose="020B0604020202020204" pitchFamily="34" charset="0"/>
              </a:rPr>
              <a:t>A Steward:</a:t>
            </a:r>
          </a:p>
          <a:p>
            <a:pPr>
              <a:buFont typeface="Wingdings" pitchFamily="2" charset="2"/>
              <a:buNone/>
            </a:pPr>
            <a:r>
              <a:rPr lang="en-US" sz="2800" b="1" dirty="0">
                <a:latin typeface="Arial" panose="020B0604020202020204" pitchFamily="34" charset="0"/>
                <a:cs typeface="Arial" panose="020B0604020202020204" pitchFamily="34" charset="0"/>
              </a:rPr>
              <a:t>“One who is entrusted with the management of property, finances or other affairs </a:t>
            </a:r>
            <a:r>
              <a:rPr lang="en-US" sz="2800" b="1" dirty="0">
                <a:solidFill>
                  <a:srgbClr val="FF0000"/>
                </a:solidFill>
                <a:latin typeface="Arial" panose="020B0604020202020204" pitchFamily="34" charset="0"/>
                <a:cs typeface="Arial" panose="020B0604020202020204" pitchFamily="34" charset="0"/>
              </a:rPr>
              <a:t>not his own</a:t>
            </a:r>
            <a:r>
              <a:rPr lang="en-US" sz="2800" b="1" dirty="0">
                <a:latin typeface="Arial" panose="020B0604020202020204" pitchFamily="34" charset="0"/>
                <a:cs typeface="Arial" panose="020B0604020202020204" pitchFamily="34" charset="0"/>
              </a:rPr>
              <a:t>.”</a:t>
            </a:r>
          </a:p>
          <a:p>
            <a:pPr>
              <a:buFont typeface="Wingdings" pitchFamily="2" charset="2"/>
              <a:buNone/>
            </a:pPr>
            <a:r>
              <a:rPr lang="en-US" b="1"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-Funk and Wagnall’s Dictionary</a:t>
            </a:r>
          </a:p>
          <a:p>
            <a:endParaRPr lang="en-US" dirty="0">
              <a:latin typeface="Aldhabi" panose="01000000000000000000" pitchFamily="2" charset="-78"/>
              <a:cs typeface="Aldhabi" panose="01000000000000000000" pitchFamily="2" charset="-78"/>
            </a:endParaRPr>
          </a:p>
          <a:p>
            <a:endParaRPr lang="en-US" dirty="0">
              <a:latin typeface="Aldhabi" panose="01000000000000000000" pitchFamily="2" charset="-78"/>
              <a:cs typeface="Aldhabi" panose="01000000000000000000" pitchFamily="2" charset="-78"/>
            </a:endParaRPr>
          </a:p>
          <a:p>
            <a:pPr marL="114300" indent="0">
              <a:buNone/>
            </a:pPr>
            <a:r>
              <a:rPr lang="en-US" b="1" dirty="0">
                <a:latin typeface="Aldhabi" panose="01000000000000000000" pitchFamily="2" charset="-78"/>
                <a:cs typeface="Aldhabi" panose="01000000000000000000" pitchFamily="2" charset="-78"/>
              </a:rPr>
              <a:t>    </a:t>
            </a:r>
            <a:endParaRPr lang="en-US" i="1" dirty="0">
              <a:latin typeface="Aldhabi" panose="01000000000000000000" pitchFamily="2" charset="-78"/>
              <a:cs typeface="Aldhabi" panose="01000000000000000000" pitchFamily="2" charset="-78"/>
            </a:endParaRPr>
          </a:p>
        </p:txBody>
      </p:sp>
    </p:spTree>
    <p:extLst>
      <p:ext uri="{BB962C8B-B14F-4D97-AF65-F5344CB8AC3E}">
        <p14:creationId xmlns:p14="http://schemas.microsoft.com/office/powerpoint/2010/main" val="2854842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839200" cy="1143000"/>
          </a:xfrm>
        </p:spPr>
        <p:txBody>
          <a:bodyPr/>
          <a:lstStyle/>
          <a:p>
            <a:r>
              <a:rPr lang="en-US" sz="3200" b="1" dirty="0">
                <a:latin typeface="Arial" panose="020B0604020202020204" pitchFamily="34" charset="0"/>
                <a:cs typeface="Arial" panose="020B0604020202020204" pitchFamily="34" charset="0"/>
              </a:rPr>
              <a:t>    God Entrusts Us to Steward Everything!</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676400"/>
            <a:ext cx="8458200" cy="5181600"/>
          </a:xfrm>
        </p:spPr>
      </p:pic>
    </p:spTree>
    <p:extLst>
      <p:ext uri="{BB962C8B-B14F-4D97-AF65-F5344CB8AC3E}">
        <p14:creationId xmlns:p14="http://schemas.microsoft.com/office/powerpoint/2010/main" val="1566977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1"/>
                </a:solidFill>
              </a:rPr>
              <a:t>                     </a:t>
            </a:r>
            <a:br>
              <a:rPr lang="en-US" b="1" dirty="0">
                <a:latin typeface="Aldhabi" panose="01000000000000000000" pitchFamily="2" charset="-78"/>
                <a:cs typeface="Aldhabi" panose="01000000000000000000" pitchFamily="2" charset="-78"/>
              </a:rPr>
            </a:br>
            <a:r>
              <a:rPr lang="en-US" b="1" dirty="0">
                <a:latin typeface="Aldhabi" panose="01000000000000000000" pitchFamily="2" charset="-78"/>
                <a:cs typeface="Aldhabi" panose="01000000000000000000" pitchFamily="2" charset="-78"/>
              </a:rPr>
              <a:t>                                          </a:t>
            </a:r>
            <a:r>
              <a:rPr lang="en-US" sz="2800" b="1" dirty="0">
                <a:latin typeface="Arial" panose="020B0604020202020204" pitchFamily="34" charset="0"/>
                <a:cs typeface="Arial" panose="020B0604020202020204" pitchFamily="34" charset="0"/>
              </a:rPr>
              <a:t>Not Equal</a:t>
            </a:r>
          </a:p>
        </p:txBody>
      </p:sp>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471268" y="2362200"/>
            <a:ext cx="2652932" cy="19050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6372" y="2057400"/>
            <a:ext cx="1903828" cy="1752600"/>
          </a:xfrm>
          <a:prstGeom prst="rect">
            <a:avLst/>
          </a:prstGeom>
        </p:spPr>
      </p:pic>
      <p:sp>
        <p:nvSpPr>
          <p:cNvPr id="7" name="TextBox 6"/>
          <p:cNvSpPr txBox="1"/>
          <p:nvPr/>
        </p:nvSpPr>
        <p:spPr>
          <a:xfrm>
            <a:off x="5564944" y="2667000"/>
            <a:ext cx="3250244"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stewardship</a:t>
            </a:r>
          </a:p>
        </p:txBody>
      </p:sp>
    </p:spTree>
    <p:extLst>
      <p:ext uri="{BB962C8B-B14F-4D97-AF65-F5344CB8AC3E}">
        <p14:creationId xmlns:p14="http://schemas.microsoft.com/office/powerpoint/2010/main" val="3545265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F9DAE-8422-216D-9CB8-F2C74102E52D}"/>
              </a:ext>
            </a:extLst>
          </p:cNvPr>
          <p:cNvSpPr>
            <a:spLocks noGrp="1"/>
          </p:cNvSpPr>
          <p:nvPr>
            <p:ph type="title"/>
          </p:nvPr>
        </p:nvSpPr>
        <p:spPr/>
        <p:txBody>
          <a:bodyPr/>
          <a:lstStyle/>
          <a:p>
            <a:r>
              <a:rPr lang="en-US" sz="3600" b="1" dirty="0">
                <a:latin typeface="Arial" panose="020B0604020202020204" pitchFamily="34" charset="0"/>
                <a:cs typeface="Arial" panose="020B0604020202020204" pitchFamily="34" charset="0"/>
              </a:rPr>
              <a:t>What Does Scripture Have to Say                  About Stewardship?</a:t>
            </a:r>
            <a:br>
              <a:rPr lang="en-US" sz="36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rPr>
              <a:t>Handout #1</a:t>
            </a:r>
          </a:p>
        </p:txBody>
      </p:sp>
      <p:sp>
        <p:nvSpPr>
          <p:cNvPr id="3" name="Content Placeholder 2">
            <a:extLst>
              <a:ext uri="{FF2B5EF4-FFF2-40B4-BE49-F238E27FC236}">
                <a16:creationId xmlns:a16="http://schemas.microsoft.com/office/drawing/2014/main" id="{6C4BFE00-A0DB-AAAC-5186-8680BEE3D83D}"/>
              </a:ext>
            </a:extLst>
          </p:cNvPr>
          <p:cNvSpPr>
            <a:spLocks noGrp="1"/>
          </p:cNvSpPr>
          <p:nvPr>
            <p:ph idx="1"/>
          </p:nvPr>
        </p:nvSpPr>
        <p:spPr>
          <a:xfrm>
            <a:off x="457200" y="1828800"/>
            <a:ext cx="7620000" cy="4572000"/>
          </a:xfrm>
        </p:spPr>
        <p:txBody>
          <a:bodyPr>
            <a:normAutofit/>
          </a:bodyPr>
          <a:lstStyle/>
          <a:p>
            <a:endParaRPr lang="en-US" sz="1500" dirty="0"/>
          </a:p>
          <a:p>
            <a:r>
              <a:rPr lang="en-US" sz="3200" dirty="0"/>
              <a:t>The word ‘steward’ is mentioned in the Bible 20 times</a:t>
            </a:r>
          </a:p>
          <a:p>
            <a:endParaRPr lang="en-US" sz="1500" dirty="0"/>
          </a:p>
          <a:p>
            <a:r>
              <a:rPr lang="en-US" sz="3200" dirty="0"/>
              <a:t>16 of Jesus’ 38 parables dealt with stewardship/stewardship of money</a:t>
            </a:r>
          </a:p>
          <a:p>
            <a:endParaRPr lang="en-US" sz="1400" dirty="0"/>
          </a:p>
          <a:p>
            <a:r>
              <a:rPr lang="en-US" sz="3200" dirty="0"/>
              <a:t>The two topics Jesus spoke the most about were the Kingdom of God and stewardship/stewardship of money</a:t>
            </a:r>
          </a:p>
          <a:p>
            <a:endParaRPr lang="en-US" dirty="0"/>
          </a:p>
          <a:p>
            <a:pPr algn="ctr"/>
            <a:endParaRPr lang="en-US" dirty="0"/>
          </a:p>
          <a:p>
            <a:pPr algn="ctr"/>
            <a:endParaRPr lang="en-US" dirty="0"/>
          </a:p>
          <a:p>
            <a:pPr algn="ctr"/>
            <a:endParaRPr lang="en-US" dirty="0"/>
          </a:p>
          <a:p>
            <a:endParaRPr lang="en-US" dirty="0"/>
          </a:p>
          <a:p>
            <a:endParaRPr lang="en-US" dirty="0"/>
          </a:p>
        </p:txBody>
      </p:sp>
    </p:spTree>
    <p:extLst>
      <p:ext uri="{BB962C8B-B14F-4D97-AF65-F5344CB8AC3E}">
        <p14:creationId xmlns:p14="http://schemas.microsoft.com/office/powerpoint/2010/main" val="3857806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37919-D09F-D61C-8148-55E80F310FA4}"/>
              </a:ext>
            </a:extLst>
          </p:cNvPr>
          <p:cNvSpPr>
            <a:spLocks noGrp="1"/>
          </p:cNvSpPr>
          <p:nvPr>
            <p:ph type="title"/>
          </p:nvPr>
        </p:nvSpPr>
        <p:spPr>
          <a:xfrm>
            <a:off x="457200" y="2133600"/>
            <a:ext cx="7620000" cy="3581400"/>
          </a:xfrm>
        </p:spPr>
        <p:txBody>
          <a:bodyPr/>
          <a:lstStyle/>
          <a:p>
            <a:r>
              <a:rPr lang="en-US" dirty="0"/>
              <a:t>                    </a:t>
            </a:r>
            <a:r>
              <a:rPr lang="en-US" dirty="0">
                <a:latin typeface="Arial" panose="020B0604020202020204" pitchFamily="34" charset="0"/>
                <a:cs typeface="Arial" panose="020B0604020202020204" pitchFamily="34" charset="0"/>
              </a:rPr>
              <a:t>Faithfully</a:t>
            </a:r>
          </a:p>
        </p:txBody>
      </p:sp>
      <p:pic>
        <p:nvPicPr>
          <p:cNvPr id="5" name="Content Placeholder 4" descr="Text&#10;&#10;Description automatically generated">
            <a:extLst>
              <a:ext uri="{FF2B5EF4-FFF2-40B4-BE49-F238E27FC236}">
                <a16:creationId xmlns:a16="http://schemas.microsoft.com/office/drawing/2014/main" id="{BFAEC19C-E12E-08F3-89D6-B6F32B9DA1C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74638"/>
            <a:ext cx="4439270" cy="2200582"/>
          </a:xfrm>
        </p:spPr>
      </p:pic>
    </p:spTree>
    <p:extLst>
      <p:ext uri="{BB962C8B-B14F-4D97-AF65-F5344CB8AC3E}">
        <p14:creationId xmlns:p14="http://schemas.microsoft.com/office/powerpoint/2010/main" val="725163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796B8-BC0B-BAEF-5AC1-B240A1E94A86}"/>
              </a:ext>
            </a:extLst>
          </p:cNvPr>
          <p:cNvSpPr>
            <a:spLocks noGrp="1"/>
          </p:cNvSpPr>
          <p:nvPr>
            <p:ph type="title"/>
          </p:nvPr>
        </p:nvSpPr>
        <p:spPr/>
        <p:txBody>
          <a:bodyPr/>
          <a:lstStyle/>
          <a:p>
            <a:r>
              <a:rPr lang="en-US" sz="4000" b="1" dirty="0">
                <a:latin typeface="Arial" panose="020B0604020202020204" pitchFamily="34" charset="0"/>
                <a:cs typeface="Arial" panose="020B0604020202020204" pitchFamily="34" charset="0"/>
              </a:rPr>
              <a:t>Faithfully</a:t>
            </a:r>
          </a:p>
        </p:txBody>
      </p:sp>
      <p:sp>
        <p:nvSpPr>
          <p:cNvPr id="3" name="Content Placeholder 2">
            <a:extLst>
              <a:ext uri="{FF2B5EF4-FFF2-40B4-BE49-F238E27FC236}">
                <a16:creationId xmlns:a16="http://schemas.microsoft.com/office/drawing/2014/main" id="{1B8F83BF-C181-AB10-CD1E-A7A631D98015}"/>
              </a:ext>
            </a:extLst>
          </p:cNvPr>
          <p:cNvSpPr>
            <a:spLocks noGrp="1"/>
          </p:cNvSpPr>
          <p:nvPr>
            <p:ph idx="1"/>
          </p:nvPr>
        </p:nvSpPr>
        <p:spPr>
          <a:xfrm>
            <a:off x="457200" y="1344706"/>
            <a:ext cx="7620000" cy="5056094"/>
          </a:xfrm>
        </p:spPr>
        <p:txBody>
          <a:bodyPr/>
          <a:lstStyle/>
          <a:p>
            <a:endParaRPr lang="en-US" dirty="0"/>
          </a:p>
          <a:p>
            <a:pPr marL="114300" indent="0">
              <a:buNone/>
            </a:pPr>
            <a:endParaRPr lang="en-US" dirty="0"/>
          </a:p>
          <a:p>
            <a:endParaRPr lang="en-US" dirty="0"/>
          </a:p>
          <a:p>
            <a:pPr marL="114300" indent="0">
              <a:buNone/>
            </a:pPr>
            <a:r>
              <a:rPr lang="en-US" sz="3200" dirty="0">
                <a:effectLst/>
                <a:latin typeface="Calibri" panose="020F0502020204030204" pitchFamily="34" charset="0"/>
                <a:ea typeface="Calibri" panose="020F0502020204030204" pitchFamily="34" charset="0"/>
                <a:cs typeface="Times New Roman" panose="02020603050405020304" pitchFamily="18" charset="0"/>
              </a:rPr>
              <a:t>The theology behind giving and generosity lays the essential foundation for understanding stewardship. What does scripture have to say about it? Why does it matter?</a:t>
            </a:r>
          </a:p>
          <a:p>
            <a:endParaRPr lang="en-US" dirty="0"/>
          </a:p>
        </p:txBody>
      </p:sp>
    </p:spTree>
    <p:extLst>
      <p:ext uri="{BB962C8B-B14F-4D97-AF65-F5344CB8AC3E}">
        <p14:creationId xmlns:p14="http://schemas.microsoft.com/office/powerpoint/2010/main" val="965728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b="1" dirty="0">
              <a:latin typeface="Arial" pitchFamily="34" charset="0"/>
              <a:cs typeface="Arial" pitchFamily="34" charset="0"/>
            </a:endParaRPr>
          </a:p>
        </p:txBody>
      </p:sp>
      <p:sp>
        <p:nvSpPr>
          <p:cNvPr id="3" name="Content Placeholder 2"/>
          <p:cNvSpPr>
            <a:spLocks noGrp="1"/>
          </p:cNvSpPr>
          <p:nvPr>
            <p:ph idx="1"/>
          </p:nvPr>
        </p:nvSpPr>
        <p:spPr>
          <a:xfrm>
            <a:off x="0" y="1600200"/>
            <a:ext cx="8305800" cy="4800600"/>
          </a:xfrm>
        </p:spPr>
        <p:txBody>
          <a:bodyPr>
            <a:normAutofit/>
          </a:bodyPr>
          <a:lstStyle/>
          <a:p>
            <a:endParaRPr lang="en-US" sz="3600" dirty="0"/>
          </a:p>
          <a:p>
            <a:pPr marL="114300" indent="0">
              <a:buNone/>
            </a:pPr>
            <a:r>
              <a:rPr lang="en-US" sz="3600" b="1" dirty="0">
                <a:solidFill>
                  <a:srgbClr val="FF0000"/>
                </a:solidFill>
                <a:latin typeface="Arial" pitchFamily="34" charset="0"/>
                <a:cs typeface="Arial" pitchFamily="34" charset="0"/>
              </a:rPr>
              <a:t>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6400" y="457200"/>
            <a:ext cx="5181600" cy="5440362"/>
          </a:xfrm>
          <a:prstGeom prst="rect">
            <a:avLst/>
          </a:prstGeom>
        </p:spPr>
      </p:pic>
    </p:spTree>
    <p:extLst>
      <p:ext uri="{BB962C8B-B14F-4D97-AF65-F5344CB8AC3E}">
        <p14:creationId xmlns:p14="http://schemas.microsoft.com/office/powerpoint/2010/main" val="1829133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FBF93-743D-21CE-7D42-D599AFAD21AF}"/>
              </a:ext>
            </a:extLst>
          </p:cNvPr>
          <p:cNvSpPr>
            <a:spLocks noGrp="1"/>
          </p:cNvSpPr>
          <p:nvPr>
            <p:ph type="title"/>
          </p:nvPr>
        </p:nvSpPr>
        <p:spPr/>
        <p:txBody>
          <a:bodyPr/>
          <a:lstStyle/>
          <a:p>
            <a:r>
              <a:rPr lang="en-US" sz="4000" dirty="0">
                <a:latin typeface="Arial" panose="020B0604020202020204" pitchFamily="34" charset="0"/>
                <a:cs typeface="Arial" panose="020B0604020202020204" pitchFamily="34" charset="0"/>
              </a:rPr>
              <a:t>Faithfully</a:t>
            </a:r>
          </a:p>
        </p:txBody>
      </p:sp>
      <p:sp>
        <p:nvSpPr>
          <p:cNvPr id="3" name="Content Placeholder 2">
            <a:extLst>
              <a:ext uri="{FF2B5EF4-FFF2-40B4-BE49-F238E27FC236}">
                <a16:creationId xmlns:a16="http://schemas.microsoft.com/office/drawing/2014/main" id="{F38DB12A-E9E9-22D5-3E93-61EABAEBE0B1}"/>
              </a:ext>
            </a:extLst>
          </p:cNvPr>
          <p:cNvSpPr>
            <a:spLocks noGrp="1"/>
          </p:cNvSpPr>
          <p:nvPr>
            <p:ph idx="1"/>
          </p:nvPr>
        </p:nvSpPr>
        <p:spPr>
          <a:xfrm>
            <a:off x="457200" y="1752570"/>
            <a:ext cx="7620000" cy="4800600"/>
          </a:xfrm>
        </p:spPr>
        <p:txBody>
          <a:bodyPr/>
          <a:lstStyle/>
          <a:p>
            <a:pPr marL="114300" indent="0">
              <a:buNone/>
            </a:pPr>
            <a:r>
              <a:rPr lang="en-US" sz="2400" b="1" dirty="0"/>
              <a:t>Handout #2</a:t>
            </a:r>
          </a:p>
          <a:p>
            <a:pPr marL="114300" indent="0">
              <a:buNone/>
            </a:pPr>
            <a:r>
              <a:rPr lang="en-US" sz="2400" b="1" dirty="0"/>
              <a:t>Bible Study</a:t>
            </a:r>
          </a:p>
          <a:p>
            <a:endParaRPr lang="en-US" dirty="0"/>
          </a:p>
          <a:p>
            <a:pPr marL="0" marR="0" indent="0">
              <a:lnSpc>
                <a:spcPts val="1800"/>
              </a:lnSpc>
              <a:spcBef>
                <a:spcPts val="0"/>
              </a:spcBef>
              <a:buNone/>
            </a:pPr>
            <a:r>
              <a:rPr lang="en-US" sz="1800" dirty="0">
                <a:solidFill>
                  <a:srgbClr val="404040"/>
                </a:solidFill>
                <a:effectLst/>
                <a:ea typeface="Times New Roman" panose="02020603050405020304" pitchFamily="18" charset="0"/>
              </a:rPr>
              <a:t> </a:t>
            </a:r>
            <a:r>
              <a:rPr lang="en-US" sz="2000" dirty="0">
                <a:solidFill>
                  <a:srgbClr val="404040"/>
                </a:solidFill>
                <a:effectLst/>
                <a:ea typeface="Times New Roman" panose="02020603050405020304" pitchFamily="18" charset="0"/>
              </a:rPr>
              <a:t>“Do not be afraid, little flock, for it is your Father’s good pleasure to give you the kingdom. </a:t>
            </a:r>
            <a:r>
              <a:rPr lang="en-US" sz="2000" baseline="30000" dirty="0">
                <a:solidFill>
                  <a:srgbClr val="404040"/>
                </a:solidFill>
                <a:effectLst/>
                <a:ea typeface="Times New Roman" panose="02020603050405020304" pitchFamily="18" charset="0"/>
              </a:rPr>
              <a:t>33</a:t>
            </a:r>
            <a:r>
              <a:rPr lang="en-US" sz="2000" dirty="0">
                <a:solidFill>
                  <a:srgbClr val="404040"/>
                </a:solidFill>
                <a:effectLst/>
                <a:ea typeface="Times New Roman" panose="02020603050405020304" pitchFamily="18" charset="0"/>
              </a:rPr>
              <a:t>Sell your possessions and give alms. Make purses for yourselves that do not wear out, an unfailing treasure in heaven, where no thief comes near and no moth destroys. </a:t>
            </a:r>
            <a:r>
              <a:rPr lang="en-US" sz="2000" baseline="30000" dirty="0">
                <a:solidFill>
                  <a:srgbClr val="404040"/>
                </a:solidFill>
                <a:effectLst/>
                <a:ea typeface="Times New Roman" panose="02020603050405020304" pitchFamily="18" charset="0"/>
              </a:rPr>
              <a:t>34</a:t>
            </a:r>
            <a:r>
              <a:rPr lang="en-US" sz="2000" dirty="0">
                <a:solidFill>
                  <a:srgbClr val="404040"/>
                </a:solidFill>
                <a:effectLst/>
                <a:ea typeface="Times New Roman" panose="02020603050405020304" pitchFamily="18" charset="0"/>
              </a:rPr>
              <a:t>For where your treasure is, there your heart will be also.”   Luke 12:32-34</a:t>
            </a:r>
            <a:endParaRPr lang="en-US" sz="2000" dirty="0">
              <a:effectLst/>
              <a:ea typeface="Times New Roman" panose="02020603050405020304" pitchFamily="18" charset="0"/>
            </a:endParaRPr>
          </a:p>
          <a:p>
            <a:endParaRPr lang="en-US" dirty="0"/>
          </a:p>
        </p:txBody>
      </p:sp>
    </p:spTree>
    <p:extLst>
      <p:ext uri="{BB962C8B-B14F-4D97-AF65-F5344CB8AC3E}">
        <p14:creationId xmlns:p14="http://schemas.microsoft.com/office/powerpoint/2010/main" val="4282535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A4325-AC35-C7FB-9BD2-FB60AD1E032E}"/>
              </a:ext>
            </a:extLst>
          </p:cNvPr>
          <p:cNvSpPr>
            <a:spLocks noGrp="1"/>
          </p:cNvSpPr>
          <p:nvPr>
            <p:ph type="title"/>
          </p:nvPr>
        </p:nvSpPr>
        <p:spPr>
          <a:xfrm>
            <a:off x="2676835" y="1828800"/>
            <a:ext cx="5562600" cy="3810000"/>
          </a:xfrm>
        </p:spPr>
        <p:txBody>
          <a:bodyPr/>
          <a:lstStyle/>
          <a:p>
            <a:r>
              <a:rPr lang="en-US" sz="4800" dirty="0">
                <a:latin typeface="Arial" panose="020B0604020202020204" pitchFamily="34" charset="0"/>
                <a:cs typeface="Arial" panose="020B0604020202020204" pitchFamily="34" charset="0"/>
              </a:rPr>
              <a:t>Personally</a:t>
            </a:r>
          </a:p>
        </p:txBody>
      </p:sp>
      <p:sp>
        <p:nvSpPr>
          <p:cNvPr id="3" name="Content Placeholder 2">
            <a:extLst>
              <a:ext uri="{FF2B5EF4-FFF2-40B4-BE49-F238E27FC236}">
                <a16:creationId xmlns:a16="http://schemas.microsoft.com/office/drawing/2014/main" id="{C74EC7F6-A1A9-8B25-E74E-023F1A83A65D}"/>
              </a:ext>
            </a:extLst>
          </p:cNvPr>
          <p:cNvSpPr>
            <a:spLocks noGrp="1"/>
          </p:cNvSpPr>
          <p:nvPr>
            <p:ph idx="1"/>
          </p:nvPr>
        </p:nvSpPr>
        <p:spPr>
          <a:xfrm>
            <a:off x="457200" y="838200"/>
            <a:ext cx="7620000" cy="4800600"/>
          </a:xfrm>
        </p:spPr>
        <p:txBody>
          <a:bodyPr/>
          <a:lstStyle/>
          <a:p>
            <a:r>
              <a:rPr lang="en-US" dirty="0"/>
              <a:t>P</a:t>
            </a:r>
          </a:p>
          <a:p>
            <a:endParaRPr lang="en-US" dirty="0"/>
          </a:p>
          <a:p>
            <a:endParaRPr lang="en-US" dirty="0"/>
          </a:p>
          <a:p>
            <a:endParaRPr lang="en-US" dirty="0"/>
          </a:p>
          <a:p>
            <a:endParaRPr lang="en-US" dirty="0"/>
          </a:p>
          <a:p>
            <a:endParaRPr lang="en-US" dirty="0"/>
          </a:p>
        </p:txBody>
      </p:sp>
      <p:pic>
        <p:nvPicPr>
          <p:cNvPr id="6" name="Content Placeholder 4" descr="Text&#10;&#10;Description automatically generated">
            <a:extLst>
              <a:ext uri="{FF2B5EF4-FFF2-40B4-BE49-F238E27FC236}">
                <a16:creationId xmlns:a16="http://schemas.microsoft.com/office/drawing/2014/main" id="{44F0EF29-D7CF-8476-A62D-5C3A746C34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74638"/>
            <a:ext cx="4439270" cy="2200582"/>
          </a:xfrm>
        </p:spPr>
      </p:pic>
    </p:spTree>
    <p:extLst>
      <p:ext uri="{BB962C8B-B14F-4D97-AF65-F5344CB8AC3E}">
        <p14:creationId xmlns:p14="http://schemas.microsoft.com/office/powerpoint/2010/main" val="3840105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winding road through a forest&#10;&#10;Description automatically generated with low confidence">
            <a:extLst>
              <a:ext uri="{FF2B5EF4-FFF2-40B4-BE49-F238E27FC236}">
                <a16:creationId xmlns:a16="http://schemas.microsoft.com/office/drawing/2014/main" id="{403166AA-14E9-4B47-B9C9-D3599046DB7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4549" r="7783" b="-1"/>
          <a:stretch/>
        </p:blipFill>
        <p:spPr>
          <a:xfrm>
            <a:off x="20" y="10"/>
            <a:ext cx="9143980" cy="6857990"/>
          </a:xfrm>
          <a:noFill/>
        </p:spPr>
      </p:pic>
    </p:spTree>
    <p:extLst>
      <p:ext uri="{BB962C8B-B14F-4D97-AF65-F5344CB8AC3E}">
        <p14:creationId xmlns:p14="http://schemas.microsoft.com/office/powerpoint/2010/main" val="833101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BE749-820C-EF24-904B-DD6AC4C88840}"/>
              </a:ext>
            </a:extLst>
          </p:cNvPr>
          <p:cNvSpPr>
            <a:spLocks noGrp="1"/>
          </p:cNvSpPr>
          <p:nvPr>
            <p:ph type="title"/>
          </p:nvPr>
        </p:nvSpPr>
        <p:spPr/>
        <p:txBody>
          <a:bodyPr/>
          <a:lstStyle/>
          <a:p>
            <a:r>
              <a:rPr lang="en-US" dirty="0"/>
              <a:t>        What Gets in the Way? </a:t>
            </a:r>
          </a:p>
        </p:txBody>
      </p:sp>
      <p:sp>
        <p:nvSpPr>
          <p:cNvPr id="3" name="Content Placeholder 2">
            <a:extLst>
              <a:ext uri="{FF2B5EF4-FFF2-40B4-BE49-F238E27FC236}">
                <a16:creationId xmlns:a16="http://schemas.microsoft.com/office/drawing/2014/main" id="{7C315A84-8E31-0DB5-7C44-C5A55B9F79AB}"/>
              </a:ext>
            </a:extLst>
          </p:cNvPr>
          <p:cNvSpPr>
            <a:spLocks noGrp="1"/>
          </p:cNvSpPr>
          <p:nvPr>
            <p:ph idx="1"/>
          </p:nvPr>
        </p:nvSpPr>
        <p:spPr>
          <a:xfrm>
            <a:off x="457200" y="457200"/>
            <a:ext cx="7620000" cy="5943600"/>
          </a:xfrm>
        </p:spPr>
        <p:txBody>
          <a:bodyPr/>
          <a:lstStyle/>
          <a:p>
            <a:endParaRPr lang="en-US" dirty="0"/>
          </a:p>
          <a:p>
            <a:endParaRPr lang="en-US" dirty="0"/>
          </a:p>
          <a:p>
            <a:pPr marL="114300" indent="0">
              <a:buNone/>
            </a:pPr>
            <a:endParaRPr lang="en-US" dirty="0"/>
          </a:p>
          <a:p>
            <a:pPr marL="114300" indent="0">
              <a:buNone/>
            </a:pPr>
            <a:r>
              <a:rPr lang="en-US" sz="2800" dirty="0"/>
              <a:t>What has gotten in the way of growing deeper in your personal practices of living as a Christian steward  and all that God has entrusted to you?</a:t>
            </a:r>
          </a:p>
        </p:txBody>
      </p:sp>
      <p:pic>
        <p:nvPicPr>
          <p:cNvPr id="5" name="Picture 4" descr="A picture containing furniture, orange, seat&#10;&#10;Description automatically generated">
            <a:extLst>
              <a:ext uri="{FF2B5EF4-FFF2-40B4-BE49-F238E27FC236}">
                <a16:creationId xmlns:a16="http://schemas.microsoft.com/office/drawing/2014/main" id="{3582660C-5689-D833-9710-F8DC3358B1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3276600"/>
            <a:ext cx="3705742" cy="2753109"/>
          </a:xfrm>
          <a:prstGeom prst="rect">
            <a:avLst/>
          </a:prstGeom>
        </p:spPr>
      </p:pic>
    </p:spTree>
    <p:extLst>
      <p:ext uri="{BB962C8B-B14F-4D97-AF65-F5344CB8AC3E}">
        <p14:creationId xmlns:p14="http://schemas.microsoft.com/office/powerpoint/2010/main" val="2253719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3CF00-FF42-46C2-9C97-36CFFE2D7EA9}"/>
              </a:ext>
            </a:extLst>
          </p:cNvPr>
          <p:cNvSpPr>
            <a:spLocks noGrp="1"/>
          </p:cNvSpPr>
          <p:nvPr>
            <p:ph type="title"/>
          </p:nvPr>
        </p:nvSpPr>
        <p:spPr>
          <a:xfrm>
            <a:off x="0" y="-333828"/>
            <a:ext cx="9321800" cy="1203984"/>
          </a:xfrm>
        </p:spPr>
        <p:txBody>
          <a:bodyPr>
            <a:normAutofit/>
          </a:bodyPr>
          <a:lstStyle/>
          <a:p>
            <a:r>
              <a:rPr lang="en-US" sz="2400" b="1" dirty="0">
                <a:solidFill>
                  <a:srgbClr val="FF0000"/>
                </a:solidFill>
              </a:rPr>
              <a:t>   </a:t>
            </a:r>
            <a:r>
              <a:rPr lang="en-US" sz="2400" b="1" dirty="0">
                <a:solidFill>
                  <a:srgbClr val="8E795E"/>
                </a:solidFill>
                <a:latin typeface="Arial" panose="020B0604020202020204" pitchFamily="34" charset="0"/>
                <a:cs typeface="Arial" panose="020B0604020202020204" pitchFamily="34" charset="0"/>
              </a:rPr>
              <a:t>Personal Stewardship Development Requires Relationships</a:t>
            </a:r>
          </a:p>
        </p:txBody>
      </p:sp>
      <p:graphicFrame>
        <p:nvGraphicFramePr>
          <p:cNvPr id="4" name="Content Placeholder 3">
            <a:extLst>
              <a:ext uri="{FF2B5EF4-FFF2-40B4-BE49-F238E27FC236}">
                <a16:creationId xmlns:a16="http://schemas.microsoft.com/office/drawing/2014/main" id="{A8717ACB-17BE-4F19-8D03-44E940EF1B94}"/>
              </a:ext>
            </a:extLst>
          </p:cNvPr>
          <p:cNvGraphicFramePr>
            <a:graphicFrameLocks noGrp="1"/>
          </p:cNvGraphicFramePr>
          <p:nvPr>
            <p:ph sz="quarter" idx="1"/>
            <p:extLst>
              <p:ext uri="{D42A27DB-BD31-4B8C-83A1-F6EECF244321}">
                <p14:modId xmlns:p14="http://schemas.microsoft.com/office/powerpoint/2010/main" val="2168844105"/>
              </p:ext>
            </p:extLst>
          </p:nvPr>
        </p:nvGraphicFramePr>
        <p:xfrm>
          <a:off x="152399" y="870156"/>
          <a:ext cx="8458201" cy="5884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78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pPr marL="114300" indent="0">
              <a:buNone/>
            </a:pPr>
            <a:endParaRPr lang="en-US" dirty="0"/>
          </a:p>
          <a:p>
            <a:pPr marL="114300" indent="0">
              <a:buNone/>
            </a:pP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0"/>
            <a:ext cx="8686800" cy="6858000"/>
          </a:xfrm>
          <a:prstGeom prst="rect">
            <a:avLst/>
          </a:prstGeom>
        </p:spPr>
      </p:pic>
    </p:spTree>
    <p:extLst>
      <p:ext uri="{BB962C8B-B14F-4D97-AF65-F5344CB8AC3E}">
        <p14:creationId xmlns:p14="http://schemas.microsoft.com/office/powerpoint/2010/main" val="1223697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itchFamily="34" charset="0"/>
                <a:cs typeface="Arial" pitchFamily="34" charset="0"/>
              </a:rPr>
              <a:t>Generosity Happens ...</a:t>
            </a:r>
          </a:p>
        </p:txBody>
      </p:sp>
      <p:sp>
        <p:nvSpPr>
          <p:cNvPr id="3" name="Content Placeholder 2"/>
          <p:cNvSpPr>
            <a:spLocks noGrp="1"/>
          </p:cNvSpPr>
          <p:nvPr>
            <p:ph idx="1"/>
          </p:nvPr>
        </p:nvSpPr>
        <p:spPr/>
        <p:txBody>
          <a:bodyPr>
            <a:normAutofit/>
          </a:bodyPr>
          <a:lstStyle/>
          <a:p>
            <a:r>
              <a:rPr lang="en-US" sz="2800" dirty="0">
                <a:latin typeface="Arial" panose="020B0604020202020204" pitchFamily="34" charset="0"/>
                <a:cs typeface="Arial" panose="020B0604020202020204" pitchFamily="34" charset="0"/>
              </a:rPr>
              <a:t>When we release control and allow God to use us as a conduit of His blessing. </a:t>
            </a:r>
          </a:p>
          <a:p>
            <a:pPr marL="114300" indent="0">
              <a:buNone/>
            </a:pPr>
            <a:r>
              <a:rPr lang="en-US" sz="2800" dirty="0"/>
              <a:t>                </a:t>
            </a:r>
            <a:r>
              <a:rPr lang="en-US" sz="2000" i="1" dirty="0">
                <a:solidFill>
                  <a:srgbClr val="8E795E"/>
                </a:solidFill>
              </a:rPr>
              <a:t>Following Jesus in a Culture of Fear</a:t>
            </a:r>
            <a:r>
              <a:rPr lang="en-US" sz="2000" dirty="0"/>
              <a:t>-Scott Bader-</a:t>
            </a:r>
            <a:r>
              <a:rPr lang="en-US" sz="2000" dirty="0" err="1"/>
              <a:t>Saye</a:t>
            </a:r>
            <a:endParaRPr lang="en-US" sz="2000" dirty="0"/>
          </a:p>
          <a:p>
            <a:pPr marL="114300" indent="0">
              <a:buNone/>
            </a:pPr>
            <a:endParaRPr lang="en-US" sz="2000" dirty="0"/>
          </a:p>
          <a:p>
            <a:pPr marL="114300" indent="0">
              <a:buNone/>
            </a:pPr>
            <a:endParaRPr lang="en-US" sz="2000" dirty="0"/>
          </a:p>
          <a:p>
            <a:pPr marL="114300" indent="0">
              <a:buNone/>
            </a:pPr>
            <a:endParaRPr lang="en-US" sz="20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429000"/>
            <a:ext cx="28575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2718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31AA9-E47E-0B6A-5362-0836BC98A5B9}"/>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8C33A84-20E1-65DC-7B19-EB7B4E9386D9}"/>
              </a:ext>
            </a:extLst>
          </p:cNvPr>
          <p:cNvSpPr>
            <a:spLocks noGrp="1"/>
          </p:cNvSpPr>
          <p:nvPr>
            <p:ph idx="1"/>
          </p:nvPr>
        </p:nvSpPr>
        <p:spPr>
          <a:xfrm>
            <a:off x="457200" y="533400"/>
            <a:ext cx="7620000" cy="5867400"/>
          </a:xfrm>
        </p:spPr>
        <p:txBody>
          <a:bodyPr/>
          <a:lstStyle/>
          <a:p>
            <a:endParaRPr lang="en-US" dirty="0"/>
          </a:p>
          <a:p>
            <a:pPr marL="114300" indent="0">
              <a:buNone/>
            </a:pPr>
            <a:r>
              <a:rPr lang="en-US" sz="3200" dirty="0"/>
              <a:t>Handout #3 </a:t>
            </a:r>
          </a:p>
          <a:p>
            <a:pPr marL="114300" indent="0">
              <a:buNone/>
            </a:pPr>
            <a:r>
              <a:rPr lang="en-US" sz="3200" dirty="0"/>
              <a:t>Independent &amp; Small Group Work </a:t>
            </a:r>
          </a:p>
          <a:p>
            <a:pPr marL="114300" indent="0">
              <a:buNone/>
            </a:pPr>
            <a:endParaRPr lang="en-US" sz="2400" dirty="0"/>
          </a:p>
          <a:p>
            <a:pPr marL="114300" indent="0">
              <a:buNone/>
            </a:pPr>
            <a:r>
              <a:rPr lang="en-US" sz="2800" dirty="0">
                <a:latin typeface="Arial" panose="020B0604020202020204" pitchFamily="34" charset="0"/>
                <a:cs typeface="Arial" panose="020B0604020202020204" pitchFamily="34" charset="0"/>
              </a:rPr>
              <a:t>Each of you should use whatever gift you have received to serve others as faithful stewards of God’s grace in its various forms.</a:t>
            </a:r>
          </a:p>
          <a:p>
            <a:pPr marL="114300" indent="0">
              <a:buNone/>
            </a:pPr>
            <a:r>
              <a:rPr lang="en-US" sz="2800" dirty="0">
                <a:latin typeface="Arial" panose="020B0604020202020204" pitchFamily="34" charset="0"/>
                <a:cs typeface="Arial" panose="020B0604020202020204" pitchFamily="34" charset="0"/>
              </a:rPr>
              <a:t>1Peter 4:10</a:t>
            </a:r>
          </a:p>
        </p:txBody>
      </p:sp>
    </p:spTree>
    <p:extLst>
      <p:ext uri="{BB962C8B-B14F-4D97-AF65-F5344CB8AC3E}">
        <p14:creationId xmlns:p14="http://schemas.microsoft.com/office/powerpoint/2010/main" val="3447647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beggar">
            <a:extLst>
              <a:ext uri="{FF2B5EF4-FFF2-40B4-BE49-F238E27FC236}">
                <a16:creationId xmlns:a16="http://schemas.microsoft.com/office/drawing/2014/main" id="{0F6EBB9A-72D6-F3B5-17FB-1A40C500BF8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381001" y="68263"/>
            <a:ext cx="7772400" cy="6721475"/>
          </a:xfrm>
          <a:noFill/>
        </p:spPr>
      </p:pic>
    </p:spTree>
    <p:extLst>
      <p:ext uri="{BB962C8B-B14F-4D97-AF65-F5344CB8AC3E}">
        <p14:creationId xmlns:p14="http://schemas.microsoft.com/office/powerpoint/2010/main" val="1865154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EBC9-9953-6DDE-A7B6-F90CA293688F}"/>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AF3E6929-DDB7-3D7F-0A8E-EB47EC4228C8}"/>
              </a:ext>
            </a:extLst>
          </p:cNvPr>
          <p:cNvSpPr>
            <a:spLocks noGrp="1"/>
          </p:cNvSpPr>
          <p:nvPr>
            <p:ph idx="1"/>
          </p:nvPr>
        </p:nvSpPr>
        <p:spPr/>
        <p:txBody>
          <a:bodyPr/>
          <a:lstStyle/>
          <a:p>
            <a:pPr marL="114300" indent="0">
              <a:buNone/>
            </a:pPr>
            <a:endParaRPr lang="en-US" b="0" i="0" dirty="0">
              <a:solidFill>
                <a:srgbClr val="101517"/>
              </a:solidFill>
              <a:effectLst/>
              <a:latin typeface="Arial" panose="020B0604020202020204" pitchFamily="34" charset="0"/>
            </a:endParaRPr>
          </a:p>
          <a:p>
            <a:pPr marL="114300" indent="0">
              <a:buNone/>
            </a:pPr>
            <a:endParaRPr lang="en-US" dirty="0">
              <a:solidFill>
                <a:srgbClr val="101517"/>
              </a:solidFill>
              <a:latin typeface="Arial" panose="020B0604020202020204" pitchFamily="34" charset="0"/>
            </a:endParaRPr>
          </a:p>
          <a:p>
            <a:pPr marL="114300" indent="0">
              <a:buNone/>
            </a:pPr>
            <a:endParaRPr lang="en-US" b="0" i="0" dirty="0">
              <a:solidFill>
                <a:srgbClr val="101517"/>
              </a:solidFill>
              <a:effectLst/>
              <a:latin typeface="Arial" panose="020B0604020202020204" pitchFamily="34" charset="0"/>
            </a:endParaRPr>
          </a:p>
          <a:p>
            <a:pPr marL="114300" indent="0">
              <a:buNone/>
            </a:pPr>
            <a:r>
              <a:rPr lang="en-US" sz="3200" b="0" i="0" dirty="0">
                <a:solidFill>
                  <a:srgbClr val="101517"/>
                </a:solidFill>
                <a:effectLst/>
                <a:latin typeface="Arial" panose="020B0604020202020204" pitchFamily="34" charset="0"/>
              </a:rPr>
              <a:t> “</a:t>
            </a:r>
            <a:r>
              <a:rPr lang="en-US" sz="3200" dirty="0">
                <a:solidFill>
                  <a:srgbClr val="101517"/>
                </a:solidFill>
                <a:latin typeface="Arial" panose="020B0604020202020204" pitchFamily="34" charset="0"/>
              </a:rPr>
              <a:t>W</a:t>
            </a:r>
            <a:r>
              <a:rPr lang="en-US" sz="3200" b="0" i="0" dirty="0">
                <a:solidFill>
                  <a:srgbClr val="101517"/>
                </a:solidFill>
                <a:effectLst/>
                <a:latin typeface="Arial" panose="020B0604020202020204" pitchFamily="34" charset="0"/>
              </a:rPr>
              <a:t>hat makes us rich isn’t what we hold onto but what we give away.”</a:t>
            </a:r>
          </a:p>
          <a:p>
            <a:pPr marL="114300" indent="0">
              <a:buNone/>
            </a:pPr>
            <a:r>
              <a:rPr lang="en-US" sz="3200" dirty="0">
                <a:solidFill>
                  <a:srgbClr val="101517"/>
                </a:solidFill>
                <a:latin typeface="Arial" panose="020B0604020202020204" pitchFamily="34" charset="0"/>
              </a:rPr>
              <a:t>                            The Rev. Jim </a:t>
            </a:r>
            <a:r>
              <a:rPr lang="en-US" sz="3200" dirty="0" err="1">
                <a:solidFill>
                  <a:srgbClr val="101517"/>
                </a:solidFill>
                <a:latin typeface="Arial" panose="020B0604020202020204" pitchFamily="34" charset="0"/>
              </a:rPr>
              <a:t>Nutter</a:t>
            </a:r>
            <a:endParaRPr lang="en-US" sz="3200" b="0" i="0" dirty="0">
              <a:solidFill>
                <a:srgbClr val="101517"/>
              </a:solidFill>
              <a:effectLst/>
              <a:latin typeface="Arial" panose="020B0604020202020204" pitchFamily="34" charset="0"/>
            </a:endParaRPr>
          </a:p>
          <a:p>
            <a:pPr marL="114300" indent="0">
              <a:buNone/>
            </a:pPr>
            <a:r>
              <a:rPr lang="en-US" sz="3200" dirty="0">
                <a:solidFill>
                  <a:srgbClr val="101517"/>
                </a:solidFill>
                <a:latin typeface="Arial" panose="020B0604020202020204" pitchFamily="34" charset="0"/>
              </a:rPr>
              <a:t>                                      </a:t>
            </a:r>
            <a:endParaRPr lang="en-US" sz="3200" dirty="0"/>
          </a:p>
        </p:txBody>
      </p:sp>
    </p:spTree>
    <p:extLst>
      <p:ext uri="{BB962C8B-B14F-4D97-AF65-F5344CB8AC3E}">
        <p14:creationId xmlns:p14="http://schemas.microsoft.com/office/powerpoint/2010/main" val="3980917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EFEA0-9FA3-BC26-E599-83F1B8B09E71}"/>
              </a:ext>
            </a:extLst>
          </p:cNvPr>
          <p:cNvSpPr>
            <a:spLocks noGrp="1"/>
          </p:cNvSpPr>
          <p:nvPr>
            <p:ph type="title"/>
          </p:nvPr>
        </p:nvSpPr>
        <p:spPr>
          <a:xfrm>
            <a:off x="838200" y="152400"/>
            <a:ext cx="7239000" cy="6705600"/>
          </a:xfrm>
        </p:spPr>
        <p:txBody>
          <a:bodyPr/>
          <a:lstStyle/>
          <a:p>
            <a:r>
              <a:rPr lang="en-US" dirty="0"/>
              <a:t>            </a:t>
            </a:r>
            <a:r>
              <a:rPr lang="en-US" dirty="0">
                <a:latin typeface="Arial" panose="020B0604020202020204" pitchFamily="34" charset="0"/>
                <a:cs typeface="Arial" panose="020B0604020202020204" pitchFamily="34" charset="0"/>
              </a:rPr>
              <a:t>Congregationally</a:t>
            </a:r>
          </a:p>
        </p:txBody>
      </p:sp>
      <p:sp>
        <p:nvSpPr>
          <p:cNvPr id="3" name="Content Placeholder 2">
            <a:extLst>
              <a:ext uri="{FF2B5EF4-FFF2-40B4-BE49-F238E27FC236}">
                <a16:creationId xmlns:a16="http://schemas.microsoft.com/office/drawing/2014/main" id="{ED68EB7E-341C-CDA6-6F97-D8E54AC350BF}"/>
              </a:ext>
            </a:extLst>
          </p:cNvPr>
          <p:cNvSpPr>
            <a:spLocks noGrp="1"/>
          </p:cNvSpPr>
          <p:nvPr>
            <p:ph idx="1"/>
          </p:nvPr>
        </p:nvSpPr>
        <p:spPr>
          <a:xfrm>
            <a:off x="0" y="2475220"/>
            <a:ext cx="8077200" cy="3925580"/>
          </a:xfrm>
        </p:spPr>
        <p:txBody>
          <a:bodyPr/>
          <a:lstStyle/>
          <a:p>
            <a:pPr marL="114300" indent="0">
              <a:buNone/>
            </a:pPr>
            <a:r>
              <a:rPr lang="en-US" dirty="0"/>
              <a:t>                                                                                                                                                                                    </a:t>
            </a:r>
          </a:p>
        </p:txBody>
      </p:sp>
      <p:pic>
        <p:nvPicPr>
          <p:cNvPr id="4" name="Content Placeholder 4" descr="Text&#10;&#10;Description automatically generated">
            <a:extLst>
              <a:ext uri="{FF2B5EF4-FFF2-40B4-BE49-F238E27FC236}">
                <a16:creationId xmlns:a16="http://schemas.microsoft.com/office/drawing/2014/main" id="{5271B8F9-47D5-5743-67D3-522D94FFF3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74638"/>
            <a:ext cx="4439270" cy="2200582"/>
          </a:xfrm>
        </p:spPr>
      </p:pic>
    </p:spTree>
    <p:extLst>
      <p:ext uri="{BB962C8B-B14F-4D97-AF65-F5344CB8AC3E}">
        <p14:creationId xmlns:p14="http://schemas.microsoft.com/office/powerpoint/2010/main" val="4265883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solidFill>
                  <a:schemeClr val="accent6">
                    <a:lumMod val="75000"/>
                  </a:schemeClr>
                </a:solidFill>
                <a:latin typeface="Arial" pitchFamily="34" charset="0"/>
                <a:cs typeface="Arial" pitchFamily="34" charset="0"/>
              </a:rPr>
              <a:t>   </a:t>
            </a:r>
            <a:r>
              <a:rPr lang="en-US" sz="4400" b="1" dirty="0">
                <a:latin typeface="Arial" pitchFamily="34" charset="0"/>
                <a:cs typeface="Arial" pitchFamily="34" charset="0"/>
              </a:rPr>
              <a:t>Understand Your Church’s</a:t>
            </a:r>
            <a:br>
              <a:rPr lang="en-US" sz="4400" b="1" dirty="0">
                <a:latin typeface="Arial" pitchFamily="34" charset="0"/>
                <a:cs typeface="Arial" pitchFamily="34" charset="0"/>
              </a:rPr>
            </a:br>
            <a:r>
              <a:rPr lang="en-US" sz="4400" b="1" dirty="0">
                <a:latin typeface="Arial" pitchFamily="34" charset="0"/>
                <a:cs typeface="Arial" pitchFamily="34" charset="0"/>
              </a:rPr>
              <a:t>              Giving Culture</a:t>
            </a:r>
          </a:p>
        </p:txBody>
      </p:sp>
      <p:sp>
        <p:nvSpPr>
          <p:cNvPr id="3" name="Content Placeholder 2"/>
          <p:cNvSpPr>
            <a:spLocks noGrp="1"/>
          </p:cNvSpPr>
          <p:nvPr>
            <p:ph idx="1"/>
          </p:nvPr>
        </p:nvSpPr>
        <p:spPr/>
        <p:txBody>
          <a:bodyPr>
            <a:normAutofit lnSpcReduction="10000"/>
          </a:bodyPr>
          <a:lstStyle/>
          <a:p>
            <a:endParaRPr lang="en-US" dirty="0"/>
          </a:p>
          <a:p>
            <a:pPr marL="114300" indent="0">
              <a:buNone/>
            </a:pPr>
            <a:endParaRPr lang="en-US" dirty="0"/>
          </a:p>
          <a:p>
            <a:r>
              <a:rPr lang="en-US" sz="3200" dirty="0"/>
              <a:t>Spirit of Scarcity or Abundance?</a:t>
            </a:r>
          </a:p>
          <a:p>
            <a:pPr marL="114300" indent="0">
              <a:buNone/>
            </a:pPr>
            <a:endParaRPr lang="en-US" sz="3200" dirty="0"/>
          </a:p>
          <a:p>
            <a:r>
              <a:rPr lang="en-US" sz="3200" dirty="0"/>
              <a:t>Budget Driven or Driven by Thankfulness and Generosity?</a:t>
            </a:r>
          </a:p>
          <a:p>
            <a:pPr marL="114300" indent="0">
              <a:buNone/>
            </a:pPr>
            <a:endParaRPr lang="en-US" sz="3200" dirty="0"/>
          </a:p>
          <a:p>
            <a:pPr marL="114300" indent="0">
              <a:buNone/>
            </a:pPr>
            <a:r>
              <a:rPr lang="en-US" sz="1800" b="1" dirty="0">
                <a:solidFill>
                  <a:srgbClr val="FF0000"/>
                </a:solidFill>
              </a:rPr>
              <a:t>Budget Driven/Scarcity-------------</a:t>
            </a:r>
            <a:r>
              <a:rPr lang="en-US" sz="1800" b="1" dirty="0">
                <a:solidFill>
                  <a:srgbClr val="00CC66"/>
                </a:solidFill>
              </a:rPr>
              <a:t>------------------------Thankfulness/Generosity</a:t>
            </a:r>
          </a:p>
          <a:p>
            <a:pPr marL="114300" indent="0">
              <a:buNone/>
            </a:pPr>
            <a:r>
              <a:rPr lang="en-US" sz="1800" dirty="0"/>
              <a:t>   1          2         3            4           5             6            7            8            9             10  </a:t>
            </a:r>
          </a:p>
          <a:p>
            <a:pPr marL="114300" indent="0">
              <a:buNone/>
            </a:pPr>
            <a:endParaRPr lang="en-US" sz="1800" dirty="0"/>
          </a:p>
          <a:p>
            <a:pPr marL="114300" indent="0">
              <a:buNone/>
            </a:pPr>
            <a:r>
              <a:rPr lang="en-US" sz="1800" dirty="0"/>
              <a:t>                                      Where is </a:t>
            </a:r>
            <a:r>
              <a:rPr lang="en-US" sz="1800"/>
              <a:t>your church </a:t>
            </a:r>
            <a:r>
              <a:rPr lang="en-US" sz="1800" dirty="0"/>
              <a:t>on this scale?</a:t>
            </a:r>
          </a:p>
        </p:txBody>
      </p:sp>
    </p:spTree>
    <p:extLst>
      <p:ext uri="{BB962C8B-B14F-4D97-AF65-F5344CB8AC3E}">
        <p14:creationId xmlns:p14="http://schemas.microsoft.com/office/powerpoint/2010/main" val="4024143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C206-4F78-F138-5696-F49149ED992E}"/>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17ABC770-0A6B-1B97-1060-D19F114FF41A}"/>
              </a:ext>
            </a:extLst>
          </p:cNvPr>
          <p:cNvPicPr>
            <a:picLocks noGrp="1" noChangeAspect="1"/>
          </p:cNvPicPr>
          <p:nvPr>
            <p:ph idx="1"/>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2971800" y="255947"/>
            <a:ext cx="14401800" cy="6735762"/>
          </a:xfrm>
        </p:spPr>
      </p:pic>
    </p:spTree>
    <p:extLst>
      <p:ext uri="{BB962C8B-B14F-4D97-AF65-F5344CB8AC3E}">
        <p14:creationId xmlns:p14="http://schemas.microsoft.com/office/powerpoint/2010/main" val="2163691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74" y="391886"/>
            <a:ext cx="8162925" cy="1322614"/>
          </a:xfrm>
        </p:spPr>
        <p:txBody>
          <a:bodyPr>
            <a:normAutofit fontScale="90000"/>
          </a:bodyPr>
          <a:lstStyle/>
          <a:p>
            <a:r>
              <a:rPr lang="en-US" sz="2700" b="1" dirty="0">
                <a:solidFill>
                  <a:srgbClr val="FF0000"/>
                </a:solidFill>
                <a:latin typeface="Bookman Old Style" panose="02050604050505020204" pitchFamily="18" charset="0"/>
              </a:rPr>
              <a:t>CORE CHURCH</a:t>
            </a:r>
            <a:br>
              <a:rPr lang="en-US" sz="2400" b="1" dirty="0">
                <a:solidFill>
                  <a:srgbClr val="FF0000"/>
                </a:solidFill>
                <a:latin typeface="Bookman Old Style" panose="02050604050505020204" pitchFamily="18" charset="0"/>
              </a:rPr>
            </a:br>
            <a:r>
              <a:rPr lang="en-US" sz="2700" b="1" dirty="0">
                <a:solidFill>
                  <a:srgbClr val="FF0000"/>
                </a:solidFill>
                <a:latin typeface="Bookman Old Style" panose="02050604050505020204" pitchFamily="18" charset="0"/>
              </a:rPr>
              <a:t>Core Activities of Every Episcopal Congregation</a:t>
            </a:r>
            <a:br>
              <a:rPr lang="en-US" sz="2700" b="1" dirty="0">
                <a:solidFill>
                  <a:srgbClr val="FF0000"/>
                </a:solidFill>
                <a:latin typeface="Bradley Hand ITC" panose="03070402050302030203" pitchFamily="66" charset="0"/>
              </a:rPr>
            </a:br>
            <a:endParaRPr lang="en-US" sz="2700" b="1" dirty="0">
              <a:solidFill>
                <a:srgbClr val="FF0000"/>
              </a:solidFill>
              <a:latin typeface="Bradley Hand ITC" panose="03070402050302030203" pitchFamily="66" charset="0"/>
            </a:endParaRPr>
          </a:p>
        </p:txBody>
      </p:sp>
      <p:graphicFrame>
        <p:nvGraphicFramePr>
          <p:cNvPr id="8" name="Content Placeholder 7">
            <a:extLst>
              <a:ext uri="{FF2B5EF4-FFF2-40B4-BE49-F238E27FC236}">
                <a16:creationId xmlns:a16="http://schemas.microsoft.com/office/drawing/2014/main" id="{54062E65-84BB-4D30-83EA-16514DD20810}"/>
              </a:ext>
            </a:extLst>
          </p:cNvPr>
          <p:cNvGraphicFramePr>
            <a:graphicFrameLocks noGrp="1"/>
          </p:cNvGraphicFramePr>
          <p:nvPr>
            <p:ph sz="quarter" idx="1"/>
            <p:extLst>
              <p:ext uri="{D42A27DB-BD31-4B8C-83A1-F6EECF244321}">
                <p14:modId xmlns:p14="http://schemas.microsoft.com/office/powerpoint/2010/main" val="1129307747"/>
              </p:ext>
            </p:extLst>
          </p:nvPr>
        </p:nvGraphicFramePr>
        <p:xfrm>
          <a:off x="457199" y="1714500"/>
          <a:ext cx="8229599" cy="47516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97761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latin typeface="Arial" pitchFamily="34" charset="0"/>
                <a:cs typeface="Arial" pitchFamily="34" charset="0"/>
              </a:rPr>
              <a:t> Everything After “I Believe”</a:t>
            </a:r>
          </a:p>
        </p:txBody>
      </p:sp>
      <p:sp>
        <p:nvSpPr>
          <p:cNvPr id="3" name="Content Placeholder 2"/>
          <p:cNvSpPr>
            <a:spLocks noGrp="1"/>
          </p:cNvSpPr>
          <p:nvPr>
            <p:ph idx="1"/>
          </p:nvPr>
        </p:nvSpPr>
        <p:spPr/>
        <p:txBody>
          <a:bodyPr>
            <a:normAutofit/>
          </a:bodyPr>
          <a:lstStyle/>
          <a:p>
            <a:endParaRPr lang="en-US" dirty="0"/>
          </a:p>
          <a:p>
            <a:r>
              <a:rPr lang="en-US" sz="2400" b="1" dirty="0">
                <a:latin typeface="Arial" panose="020B0604020202020204" pitchFamily="34" charset="0"/>
                <a:cs typeface="Arial" panose="020B0604020202020204" pitchFamily="34" charset="0"/>
              </a:rPr>
              <a:t>Every Congregation’s Annual Campaign Should Be-</a:t>
            </a:r>
          </a:p>
          <a:p>
            <a:endParaRPr lang="en-US" dirty="0"/>
          </a:p>
          <a:p>
            <a:r>
              <a:rPr lang="en-US" dirty="0">
                <a:latin typeface="Arial" panose="020B0604020202020204" pitchFamily="34" charset="0"/>
                <a:cs typeface="Arial" panose="020B0604020202020204" pitchFamily="34" charset="0"/>
              </a:rPr>
              <a:t>To help everyone understand that </a:t>
            </a:r>
            <a:r>
              <a:rPr lang="en-US" b="1" dirty="0">
                <a:latin typeface="Arial" panose="020B0604020202020204" pitchFamily="34" charset="0"/>
                <a:cs typeface="Arial" panose="020B0604020202020204" pitchFamily="34" charset="0"/>
              </a:rPr>
              <a:t>stewardship is EVERYTHING </a:t>
            </a:r>
            <a:r>
              <a:rPr lang="en-US" dirty="0">
                <a:latin typeface="Arial" panose="020B0604020202020204" pitchFamily="34" charset="0"/>
                <a:cs typeface="Arial" panose="020B0604020202020204" pitchFamily="34" charset="0"/>
              </a:rPr>
              <a:t>after one says, “I believe in God the Father Almighty……..”.To understand that God has been ‘radically generous to us’.</a:t>
            </a:r>
          </a:p>
          <a:p>
            <a:endParaRPr lang="en-US" dirty="0"/>
          </a:p>
          <a:p>
            <a:r>
              <a:rPr lang="en-US" dirty="0">
                <a:latin typeface="Arial" panose="020B0604020202020204" pitchFamily="34" charset="0"/>
                <a:cs typeface="Arial" panose="020B0604020202020204" pitchFamily="34" charset="0"/>
              </a:rPr>
              <a:t> Present stewardship in such a way that it is </a:t>
            </a:r>
            <a:r>
              <a:rPr lang="en-US" b="1" dirty="0">
                <a:solidFill>
                  <a:srgbClr val="FF0000"/>
                </a:solidFill>
                <a:latin typeface="Arial" panose="020B0604020202020204" pitchFamily="34" charset="0"/>
                <a:cs typeface="Arial" panose="020B0604020202020204" pitchFamily="34" charset="0"/>
              </a:rPr>
              <a:t>life-giving</a:t>
            </a:r>
            <a:r>
              <a:rPr lang="en-US" dirty="0">
                <a:solidFill>
                  <a:srgbClr val="FF0000"/>
                </a:solidFill>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r>
              <a:rPr lang="en-US" b="1" dirty="0">
                <a:solidFill>
                  <a:srgbClr val="FF0000"/>
                </a:solidFill>
                <a:latin typeface="Arial" panose="020B0604020202020204" pitchFamily="34" charset="0"/>
                <a:cs typeface="Arial" panose="020B0604020202020204" pitchFamily="34" charset="0"/>
              </a:rPr>
              <a:t>transformative, and spiritually challenging and inspiring.</a:t>
            </a:r>
          </a:p>
          <a:p>
            <a:endParaRPr lang="en-US" b="1" dirty="0">
              <a:solidFill>
                <a:srgbClr val="FF0000"/>
              </a:solidFill>
            </a:endParaRPr>
          </a:p>
        </p:txBody>
      </p:sp>
    </p:spTree>
    <p:extLst>
      <p:ext uri="{BB962C8B-B14F-4D97-AF65-F5344CB8AC3E}">
        <p14:creationId xmlns:p14="http://schemas.microsoft.com/office/powerpoint/2010/main" val="323570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b="1" dirty="0">
                <a:latin typeface="Arial" pitchFamily="34" charset="0"/>
                <a:cs typeface="Arial" pitchFamily="34" charset="0"/>
              </a:rPr>
              <a:t>How Do We Improve?</a:t>
            </a:r>
          </a:p>
        </p:txBody>
      </p:sp>
      <p:sp>
        <p:nvSpPr>
          <p:cNvPr id="3" name="Content Placeholder 2"/>
          <p:cNvSpPr>
            <a:spLocks noGrp="1"/>
          </p:cNvSpPr>
          <p:nvPr>
            <p:ph idx="1"/>
          </p:nvPr>
        </p:nvSpPr>
        <p:spPr>
          <a:xfrm>
            <a:off x="228600" y="1600200"/>
            <a:ext cx="8229600" cy="4800600"/>
          </a:xfrm>
        </p:spPr>
        <p:txBody>
          <a:bodyPr>
            <a:normAutofit/>
          </a:bodyPr>
          <a:lstStyle/>
          <a:p>
            <a:endParaRPr lang="en-US" dirty="0"/>
          </a:p>
          <a:p>
            <a:endParaRPr lang="en-US" dirty="0"/>
          </a:p>
          <a:p>
            <a:pPr marL="114300" indent="0">
              <a:buNone/>
            </a:pPr>
            <a:r>
              <a:rPr lang="en-US" sz="2800" dirty="0"/>
              <a:t>To improve the culture of giving, </a:t>
            </a:r>
            <a:r>
              <a:rPr lang="en-US" sz="2800" b="1" dirty="0">
                <a:solidFill>
                  <a:srgbClr val="FF0000"/>
                </a:solidFill>
              </a:rPr>
              <a:t>new behaviors and </a:t>
            </a:r>
          </a:p>
          <a:p>
            <a:pPr marL="114300" indent="0">
              <a:buNone/>
            </a:pPr>
            <a:r>
              <a:rPr lang="en-US" sz="2800" b="1" dirty="0">
                <a:solidFill>
                  <a:srgbClr val="FF0000"/>
                </a:solidFill>
              </a:rPr>
              <a:t>practices</a:t>
            </a:r>
            <a:r>
              <a:rPr lang="en-US" sz="2800" dirty="0"/>
              <a:t> need to be imbedded into the preparation for the </a:t>
            </a:r>
            <a:r>
              <a:rPr lang="en-US" sz="2800" b="1" dirty="0">
                <a:solidFill>
                  <a:srgbClr val="FF0000"/>
                </a:solidFill>
              </a:rPr>
              <a:t>Annual Giving Campaign.</a:t>
            </a:r>
          </a:p>
          <a:p>
            <a:pPr marL="114300" indent="0">
              <a:buNone/>
            </a:pPr>
            <a:endParaRPr lang="en-US" sz="2800" dirty="0">
              <a:solidFill>
                <a:srgbClr val="FF0000"/>
              </a:solidFill>
            </a:endParaRPr>
          </a:p>
          <a:p>
            <a:pPr marL="114300" indent="0">
              <a:buNone/>
            </a:pPr>
            <a:endParaRPr lang="en-US" sz="2800" dirty="0"/>
          </a:p>
          <a:p>
            <a:pPr marL="114300" indent="0">
              <a:buNone/>
            </a:pPr>
            <a:endParaRPr lang="en-US" sz="2800" dirty="0"/>
          </a:p>
          <a:p>
            <a:pPr marL="114300" indent="0">
              <a:buNone/>
            </a:pPr>
            <a:r>
              <a:rPr lang="en-US" sz="2800" dirty="0"/>
              <a:t>               </a:t>
            </a:r>
          </a:p>
        </p:txBody>
      </p:sp>
    </p:spTree>
    <p:extLst>
      <p:ext uri="{BB962C8B-B14F-4D97-AF65-F5344CB8AC3E}">
        <p14:creationId xmlns:p14="http://schemas.microsoft.com/office/powerpoint/2010/main" val="9151170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latin typeface="Arial" pitchFamily="34" charset="0"/>
                <a:cs typeface="Arial" pitchFamily="34" charset="0"/>
              </a:rPr>
              <a:t>Best Practices</a:t>
            </a:r>
          </a:p>
        </p:txBody>
      </p:sp>
      <p:sp>
        <p:nvSpPr>
          <p:cNvPr id="3" name="Content Placeholder 2"/>
          <p:cNvSpPr>
            <a:spLocks noGrp="1"/>
          </p:cNvSpPr>
          <p:nvPr>
            <p:ph idx="1"/>
          </p:nvPr>
        </p:nvSpPr>
        <p:spPr>
          <a:xfrm>
            <a:off x="228600" y="1143000"/>
            <a:ext cx="8001000" cy="5257800"/>
          </a:xfrm>
        </p:spPr>
        <p:txBody>
          <a:bodyPr>
            <a:normAutofit fontScale="92500" lnSpcReduction="10000"/>
          </a:bodyPr>
          <a:lstStyle/>
          <a:p>
            <a:pPr marL="114300" indent="0">
              <a:buNone/>
            </a:pPr>
            <a:endParaRPr lang="en-US" dirty="0"/>
          </a:p>
          <a:p>
            <a:pPr marL="114300" indent="0">
              <a:buNone/>
            </a:pPr>
            <a:r>
              <a:rPr lang="en-US" sz="2800" b="1" dirty="0">
                <a:solidFill>
                  <a:srgbClr val="FF0000"/>
                </a:solidFill>
              </a:rPr>
              <a:t>Form a stewardship team </a:t>
            </a:r>
            <a:r>
              <a:rPr lang="en-US" dirty="0">
                <a:latin typeface="Arial" panose="020B0604020202020204" pitchFamily="34" charset="0"/>
                <a:cs typeface="Arial" panose="020B0604020202020204" pitchFamily="34" charset="0"/>
              </a:rPr>
              <a:t>with persons who have a </a:t>
            </a:r>
            <a:r>
              <a:rPr lang="en-US" b="1" dirty="0">
                <a:latin typeface="Arial" panose="020B0604020202020204" pitchFamily="34" charset="0"/>
                <a:cs typeface="Arial" panose="020B0604020202020204" pitchFamily="34" charset="0"/>
              </a:rPr>
              <a:t>spiritual gift or passion for stewardship and are givers of record to the church.</a:t>
            </a:r>
          </a:p>
          <a:p>
            <a:pPr marL="114300" indent="0">
              <a:buNone/>
            </a:pPr>
            <a:r>
              <a:rPr lang="en-US" dirty="0">
                <a:latin typeface="Arial" panose="020B0604020202020204" pitchFamily="34" charset="0"/>
                <a:cs typeface="Arial" panose="020B0604020202020204" pitchFamily="34" charset="0"/>
              </a:rPr>
              <a:t>	      5-8 members (</a:t>
            </a:r>
            <a:r>
              <a:rPr lang="en-US" dirty="0" err="1">
                <a:latin typeface="Arial" panose="020B0604020202020204" pitchFamily="34" charset="0"/>
                <a:cs typeface="Arial" panose="020B0604020202020204" pitchFamily="34" charset="0"/>
              </a:rPr>
              <a:t>asa</a:t>
            </a:r>
            <a:r>
              <a:rPr lang="en-US" dirty="0">
                <a:latin typeface="Arial" panose="020B0604020202020204" pitchFamily="34" charset="0"/>
                <a:cs typeface="Arial" panose="020B0604020202020204" pitchFamily="34" charset="0"/>
              </a:rPr>
              <a:t> of 100+)</a:t>
            </a:r>
          </a:p>
          <a:p>
            <a:pPr marL="114300" indent="0">
              <a:buNone/>
            </a:pPr>
            <a:r>
              <a:rPr lang="en-US" dirty="0">
                <a:latin typeface="Arial" panose="020B0604020202020204" pitchFamily="34" charset="0"/>
                <a:cs typeface="Arial" panose="020B0604020202020204" pitchFamily="34" charset="0"/>
              </a:rPr>
              <a:t>	      4-5 members (</a:t>
            </a:r>
            <a:r>
              <a:rPr lang="en-US" dirty="0" err="1">
                <a:latin typeface="Arial" panose="020B0604020202020204" pitchFamily="34" charset="0"/>
                <a:cs typeface="Arial" panose="020B0604020202020204" pitchFamily="34" charset="0"/>
              </a:rPr>
              <a:t>asa</a:t>
            </a:r>
            <a:r>
              <a:rPr lang="en-US" dirty="0">
                <a:latin typeface="Arial" panose="020B0604020202020204" pitchFamily="34" charset="0"/>
                <a:cs typeface="Arial" panose="020B0604020202020204" pitchFamily="34" charset="0"/>
              </a:rPr>
              <a:t> of 40-100)</a:t>
            </a:r>
          </a:p>
          <a:p>
            <a:pPr marL="114300" indent="0">
              <a:buNone/>
            </a:pPr>
            <a:r>
              <a:rPr lang="en-US" dirty="0">
                <a:latin typeface="Arial" panose="020B0604020202020204" pitchFamily="34" charset="0"/>
                <a:cs typeface="Arial" panose="020B0604020202020204" pitchFamily="34" charset="0"/>
              </a:rPr>
              <a:t>	      1 or more vestry, possibly Sr. Warden, plus 1 or more</a:t>
            </a:r>
          </a:p>
          <a:p>
            <a:pPr marL="114300" indent="0">
              <a:buNone/>
            </a:pPr>
            <a:r>
              <a:rPr lang="en-US" dirty="0">
                <a:latin typeface="Arial" panose="020B0604020202020204" pitchFamily="34" charset="0"/>
                <a:cs typeface="Arial" panose="020B0604020202020204" pitchFamily="34" charset="0"/>
              </a:rPr>
              <a:t>	      of the vestry/bishop’s committee</a:t>
            </a:r>
          </a:p>
          <a:p>
            <a:pPr marL="114300" indent="0">
              <a:buNone/>
            </a:pPr>
            <a:r>
              <a:rPr lang="en-US" dirty="0">
                <a:latin typeface="Arial" panose="020B0604020202020204" pitchFamily="34" charset="0"/>
                <a:cs typeface="Arial" panose="020B0604020202020204" pitchFamily="34" charset="0"/>
              </a:rPr>
              <a:t>	      Have detailed ministry descriptions with expectations</a:t>
            </a:r>
          </a:p>
          <a:p>
            <a:pPr marL="114300" indent="0">
              <a:buNone/>
            </a:pPr>
            <a:r>
              <a:rPr lang="en-US" dirty="0">
                <a:latin typeface="Arial" panose="020B0604020202020204" pitchFamily="34" charset="0"/>
                <a:cs typeface="Arial" panose="020B0604020202020204" pitchFamily="34" charset="0"/>
              </a:rPr>
              <a:t> Team Composition:		</a:t>
            </a:r>
          </a:p>
          <a:p>
            <a:pPr marL="114300" indent="0">
              <a:buNone/>
            </a:pPr>
            <a:r>
              <a:rPr lang="en-US" dirty="0">
                <a:latin typeface="Arial" panose="020B0604020202020204" pitchFamily="34" charset="0"/>
                <a:cs typeface="Arial" panose="020B0604020202020204" pitchFamily="34" charset="0"/>
              </a:rPr>
              <a:t>	     -at least one very creative, possibly artistic mind</a:t>
            </a:r>
          </a:p>
          <a:p>
            <a:pPr marL="114300" indent="0">
              <a:buNone/>
            </a:pPr>
            <a:r>
              <a:rPr lang="en-US" dirty="0">
                <a:latin typeface="Arial" panose="020B0604020202020204" pitchFamily="34" charset="0"/>
                <a:cs typeface="Arial" panose="020B0604020202020204" pitchFamily="34" charset="0"/>
              </a:rPr>
              <a:t>	     -persons with organizational skills</a:t>
            </a:r>
          </a:p>
          <a:p>
            <a:pPr marL="114300" indent="0">
              <a:buNone/>
            </a:pPr>
            <a:r>
              <a:rPr lang="en-US" dirty="0">
                <a:latin typeface="Arial" panose="020B0604020202020204" pitchFamily="34" charset="0"/>
                <a:cs typeface="Arial" panose="020B0604020202020204" pitchFamily="34" charset="0"/>
              </a:rPr>
              <a:t>                -persons who work well with others</a:t>
            </a:r>
          </a:p>
          <a:p>
            <a:pPr marL="114300" indent="0">
              <a:buNone/>
            </a:pPr>
            <a:r>
              <a:rPr lang="en-US" dirty="0">
                <a:latin typeface="Arial" panose="020B0604020202020204" pitchFamily="34" charset="0"/>
                <a:cs typeface="Arial" panose="020B0604020202020204" pitchFamily="34" charset="0"/>
              </a:rPr>
              <a:t>                -persons who have track records of getting things done</a:t>
            </a:r>
          </a:p>
          <a:p>
            <a:pPr marL="114300" indent="0">
              <a:buNone/>
            </a:pPr>
            <a:r>
              <a:rPr lang="en-US" dirty="0">
                <a:latin typeface="Arial" panose="020B0604020202020204" pitchFamily="34" charset="0"/>
                <a:cs typeface="Arial" panose="020B0604020202020204" pitchFamily="34" charset="0"/>
              </a:rPr>
              <a:t>	</a:t>
            </a:r>
          </a:p>
          <a:p>
            <a:pPr marL="114300" indent="0">
              <a:buNone/>
            </a:pPr>
            <a:endParaRPr lang="en-US" dirty="0"/>
          </a:p>
          <a:p>
            <a:pPr marL="114300" indent="0">
              <a:buNone/>
            </a:pPr>
            <a:endParaRPr lang="en-US" dirty="0"/>
          </a:p>
          <a:p>
            <a:pPr marL="114300" indent="0">
              <a:buNone/>
            </a:pPr>
            <a:endParaRPr lang="en-US" dirty="0"/>
          </a:p>
          <a:p>
            <a:pPr marL="114300" indent="0">
              <a:buNone/>
            </a:pPr>
            <a:endParaRPr lang="en-US" dirty="0"/>
          </a:p>
        </p:txBody>
      </p:sp>
    </p:spTree>
    <p:extLst>
      <p:ext uri="{BB962C8B-B14F-4D97-AF65-F5344CB8AC3E}">
        <p14:creationId xmlns:p14="http://schemas.microsoft.com/office/powerpoint/2010/main" val="10462137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lstStyle/>
          <a:p>
            <a:r>
              <a:rPr lang="en-US" sz="4000" b="1" dirty="0">
                <a:latin typeface="Arial" pitchFamily="34" charset="0"/>
                <a:cs typeface="Arial" pitchFamily="34" charset="0"/>
              </a:rPr>
              <a:t>Work of the Stewardship Team</a:t>
            </a:r>
          </a:p>
        </p:txBody>
      </p:sp>
      <p:sp>
        <p:nvSpPr>
          <p:cNvPr id="3" name="Content Placeholder 2"/>
          <p:cNvSpPr>
            <a:spLocks noGrp="1"/>
          </p:cNvSpPr>
          <p:nvPr>
            <p:ph idx="1"/>
          </p:nvPr>
        </p:nvSpPr>
        <p:spPr>
          <a:xfrm>
            <a:off x="457200" y="1219200"/>
            <a:ext cx="7620000" cy="5486400"/>
          </a:xfrm>
        </p:spPr>
        <p:txBody>
          <a:bodyPr>
            <a:normAutofit fontScale="70000" lnSpcReduction="20000"/>
          </a:bodyPr>
          <a:lstStyle/>
          <a:p>
            <a:r>
              <a:rPr lang="en-US" sz="2600" dirty="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Gather first time together in May prior to a fall campaign</a:t>
            </a:r>
          </a:p>
          <a:p>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Together pray, study scripture and articles/books on stewardship </a:t>
            </a:r>
          </a:p>
          <a:p>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Assess historical approaches to annual campaigns of the congregation and seek to understand the church’s giving culture</a:t>
            </a:r>
          </a:p>
          <a:p>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Discover stewardship resources for churches, brainstorm creative and inspiring ideas</a:t>
            </a:r>
          </a:p>
          <a:p>
            <a:pPr marL="114300" indent="0">
              <a:buNone/>
            </a:pPr>
            <a:endParaRPr lang="en-US" sz="2600" b="1" dirty="0">
              <a:latin typeface="Arial" panose="020B0604020202020204" pitchFamily="34" charset="0"/>
              <a:cs typeface="Arial" panose="020B0604020202020204" pitchFamily="34" charset="0"/>
            </a:endParaRPr>
          </a:p>
          <a:p>
            <a:r>
              <a:rPr lang="en-US" sz="2600" b="1" u="sng" dirty="0">
                <a:latin typeface="Arial" panose="020B0604020202020204" pitchFamily="34" charset="0"/>
                <a:cs typeface="Arial" panose="020B0604020202020204" pitchFamily="34" charset="0"/>
              </a:rPr>
              <a:t>Create the plan with corresponding calendar/schedule</a:t>
            </a:r>
            <a:endParaRPr lang="en-US" sz="2600" b="1" dirty="0">
              <a:latin typeface="Arial" panose="020B0604020202020204" pitchFamily="34" charset="0"/>
              <a:cs typeface="Arial" panose="020B0604020202020204" pitchFamily="34" charset="0"/>
            </a:endParaRPr>
          </a:p>
          <a:p>
            <a:pPr marL="114300" indent="0">
              <a:buNone/>
            </a:pPr>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Plan particulars for annual giving campaigns &amp; other stewardship endeavors for the congregation including environmental efforts</a:t>
            </a:r>
          </a:p>
          <a:p>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Include planning/working with persons who lead children and youth for age-appropriate stewardship involvement</a:t>
            </a:r>
          </a:p>
          <a:p>
            <a:pPr marL="114300" indent="0">
              <a:buNone/>
            </a:pPr>
            <a:endParaRPr lang="en-US" sz="2600" b="1" dirty="0">
              <a:latin typeface="Arial" panose="020B0604020202020204" pitchFamily="34" charset="0"/>
              <a:cs typeface="Arial" panose="020B0604020202020204" pitchFamily="34" charset="0"/>
            </a:endParaRPr>
          </a:p>
          <a:p>
            <a:r>
              <a:rPr lang="en-US" sz="2600" b="1" dirty="0">
                <a:latin typeface="Arial" panose="020B0604020202020204" pitchFamily="34" charset="0"/>
                <a:cs typeface="Arial" panose="020B0604020202020204" pitchFamily="34" charset="0"/>
              </a:rPr>
              <a:t>Complete the plan, assure thank-</a:t>
            </a:r>
            <a:r>
              <a:rPr lang="en-US" sz="2600" b="1" dirty="0" err="1">
                <a:latin typeface="Arial" panose="020B0604020202020204" pitchFamily="34" charset="0"/>
                <a:cs typeface="Arial" panose="020B0604020202020204" pitchFamily="34" charset="0"/>
              </a:rPr>
              <a:t>yous</a:t>
            </a:r>
            <a:r>
              <a:rPr lang="en-US" sz="2600" b="1" dirty="0">
                <a:latin typeface="Arial" panose="020B0604020202020204" pitchFamily="34" charset="0"/>
                <a:cs typeface="Arial" panose="020B0604020202020204" pitchFamily="34" charset="0"/>
              </a:rPr>
              <a:t> are given to donors</a:t>
            </a:r>
          </a:p>
          <a:p>
            <a:pPr marL="114300" indent="0">
              <a:buNone/>
            </a:pPr>
            <a:endParaRPr lang="en-US" sz="1600" b="1" dirty="0"/>
          </a:p>
        </p:txBody>
      </p:sp>
    </p:spTree>
    <p:extLst>
      <p:ext uri="{BB962C8B-B14F-4D97-AF65-F5344CB8AC3E}">
        <p14:creationId xmlns:p14="http://schemas.microsoft.com/office/powerpoint/2010/main" val="41639651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latin typeface="Arial" pitchFamily="34" charset="0"/>
                <a:cs typeface="Arial" pitchFamily="34" charset="0"/>
              </a:rPr>
              <a:t>Determine Rector’s Role</a:t>
            </a:r>
          </a:p>
        </p:txBody>
      </p:sp>
      <p:sp>
        <p:nvSpPr>
          <p:cNvPr id="3" name="Content Placeholder 2"/>
          <p:cNvSpPr>
            <a:spLocks noGrp="1"/>
          </p:cNvSpPr>
          <p:nvPr>
            <p:ph idx="1"/>
          </p:nvPr>
        </p:nvSpPr>
        <p:spPr>
          <a:xfrm>
            <a:off x="152400" y="1371600"/>
            <a:ext cx="7924800" cy="5181600"/>
          </a:xfrm>
        </p:spPr>
        <p:txBody>
          <a:bodyPr>
            <a:normAutofit fontScale="25000" lnSpcReduction="20000"/>
          </a:bodyPr>
          <a:lstStyle/>
          <a:p>
            <a:r>
              <a:rPr lang="en-US" sz="8000" b="1" dirty="0">
                <a:solidFill>
                  <a:srgbClr val="FF0000"/>
                </a:solidFill>
              </a:rPr>
              <a:t>Vestry work with the Rector to determine his/her role in Stewardship and the Annual Giving Campaign</a:t>
            </a:r>
          </a:p>
          <a:p>
            <a:endParaRPr lang="en-US" sz="5500" dirty="0"/>
          </a:p>
          <a:p>
            <a:pPr lvl="1"/>
            <a:r>
              <a:rPr lang="en-US" sz="12800" b="1" dirty="0">
                <a:latin typeface="Ca"/>
              </a:rPr>
              <a:t>Best Practices</a:t>
            </a:r>
          </a:p>
          <a:p>
            <a:pPr lvl="1"/>
            <a:r>
              <a:rPr lang="en-US" sz="6400" dirty="0"/>
              <a:t> </a:t>
            </a:r>
            <a:r>
              <a:rPr lang="en-US" sz="8000" dirty="0"/>
              <a:t>Choose stewardship formation materials to use as devotionals, prayers, study materials</a:t>
            </a:r>
          </a:p>
          <a:p>
            <a:pPr lvl="1"/>
            <a:r>
              <a:rPr lang="en-US" sz="8000" dirty="0"/>
              <a:t>Develop/ deliver sermons based on the Christian practice of stewardship</a:t>
            </a:r>
          </a:p>
          <a:p>
            <a:pPr lvl="1"/>
            <a:r>
              <a:rPr lang="en-US" sz="8000" dirty="0"/>
              <a:t>Work to raise the congregation’s understanding of what it means to be a steward in all aspects of personal and congregational life</a:t>
            </a:r>
          </a:p>
          <a:p>
            <a:pPr lvl="1"/>
            <a:r>
              <a:rPr lang="en-US" sz="8000" dirty="0"/>
              <a:t>Prepare persons who will give testimonials during worship services or via video or other gatherings</a:t>
            </a:r>
          </a:p>
          <a:p>
            <a:pPr lvl="1"/>
            <a:r>
              <a:rPr lang="en-US" sz="8000" u="sng" dirty="0"/>
              <a:t>Know who pledges/makes commitments and the $ amount</a:t>
            </a:r>
          </a:p>
          <a:p>
            <a:pPr lvl="1"/>
            <a:r>
              <a:rPr lang="en-US" sz="8000" dirty="0"/>
              <a:t>Work with the stewardship team to  determine clean up  procedure and be personally involved at some level in the clean up of the campaign</a:t>
            </a:r>
          </a:p>
          <a:p>
            <a:pPr lvl="1"/>
            <a:r>
              <a:rPr lang="en-US" sz="8000" dirty="0"/>
              <a:t>Write personal thank you notes to each pledging unit, person or family, at the end of campaigns</a:t>
            </a:r>
          </a:p>
          <a:p>
            <a:pPr marL="777240" lvl="2" indent="0">
              <a:buNone/>
            </a:pPr>
            <a:r>
              <a:rPr lang="en-US" sz="5500" dirty="0"/>
              <a:t>      </a:t>
            </a:r>
          </a:p>
          <a:p>
            <a:pPr marL="777240" lvl="2" indent="0">
              <a:buNone/>
            </a:pPr>
            <a:r>
              <a:rPr lang="en-US" sz="5500" dirty="0"/>
              <a:t>     </a:t>
            </a:r>
          </a:p>
          <a:p>
            <a:pPr marL="777240" lvl="2" indent="0">
              <a:buNone/>
            </a:pPr>
            <a:endParaRPr lang="en-US" sz="5500" dirty="0"/>
          </a:p>
          <a:p>
            <a:pPr marL="777240" lvl="2" indent="0">
              <a:buNone/>
            </a:pPr>
            <a:r>
              <a:rPr lang="en-US" sz="5500" dirty="0"/>
              <a:t>    </a:t>
            </a:r>
          </a:p>
          <a:p>
            <a:pPr marL="777240" lvl="2" indent="0">
              <a:buNone/>
            </a:pPr>
            <a:endParaRPr lang="en-US" sz="5500" dirty="0"/>
          </a:p>
          <a:p>
            <a:pPr marL="777240" lvl="2" indent="0">
              <a:buNone/>
            </a:pPr>
            <a:endParaRPr lang="en-US" sz="5500" dirty="0"/>
          </a:p>
          <a:p>
            <a:pPr marL="777240" lvl="2" indent="0">
              <a:buNone/>
            </a:pPr>
            <a:r>
              <a:rPr lang="en-US" sz="5500" dirty="0"/>
              <a:t>    </a:t>
            </a:r>
          </a:p>
          <a:p>
            <a:pPr marL="777240" lvl="2" indent="0">
              <a:buNone/>
            </a:pPr>
            <a:r>
              <a:rPr lang="en-US" dirty="0"/>
              <a:t>    </a:t>
            </a:r>
          </a:p>
          <a:p>
            <a:pPr marL="777240" lvl="2" indent="0">
              <a:buNone/>
            </a:pPr>
            <a:endParaRPr lang="en-US" dirty="0"/>
          </a:p>
          <a:p>
            <a:pPr lvl="2"/>
            <a:endParaRPr lang="en-US" dirty="0"/>
          </a:p>
        </p:txBody>
      </p:sp>
    </p:spTree>
    <p:extLst>
      <p:ext uri="{BB962C8B-B14F-4D97-AF65-F5344CB8AC3E}">
        <p14:creationId xmlns:p14="http://schemas.microsoft.com/office/powerpoint/2010/main" val="850039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F728B-86E2-B5C2-3A38-4E7A7F3B0533}"/>
              </a:ext>
            </a:extLst>
          </p:cNvPr>
          <p:cNvSpPr>
            <a:spLocks noGrp="1"/>
          </p:cNvSpPr>
          <p:nvPr>
            <p:ph type="title"/>
          </p:nvPr>
        </p:nvSpPr>
        <p:spPr/>
        <p:txBody>
          <a:bodyPr/>
          <a:lstStyle/>
          <a:p>
            <a:r>
              <a:rPr lang="en-US" sz="4000" dirty="0">
                <a:latin typeface="Arial" panose="020B0604020202020204" pitchFamily="34" charset="0"/>
                <a:cs typeface="Arial" panose="020B0604020202020204" pitchFamily="34" charset="0"/>
              </a:rPr>
              <a:t>Sample Narrative Budget</a:t>
            </a:r>
          </a:p>
        </p:txBody>
      </p:sp>
      <p:pic>
        <p:nvPicPr>
          <p:cNvPr id="5" name="Content Placeholder 4" descr="A picture containing text, person, screenshot&#10;&#10;Description automatically generated">
            <a:extLst>
              <a:ext uri="{FF2B5EF4-FFF2-40B4-BE49-F238E27FC236}">
                <a16:creationId xmlns:a16="http://schemas.microsoft.com/office/drawing/2014/main" id="{C31AD235-F723-2B20-2ED3-E4FFC38AA2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417638"/>
            <a:ext cx="8382000" cy="5440362"/>
          </a:xfrm>
        </p:spPr>
      </p:pic>
    </p:spTree>
    <p:extLst>
      <p:ext uri="{BB962C8B-B14F-4D97-AF65-F5344CB8AC3E}">
        <p14:creationId xmlns:p14="http://schemas.microsoft.com/office/powerpoint/2010/main" val="38131455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90684-6DF2-7BD3-9B33-5BACEEBD1E1D}"/>
              </a:ext>
            </a:extLst>
          </p:cNvPr>
          <p:cNvSpPr>
            <a:spLocks noGrp="1"/>
          </p:cNvSpPr>
          <p:nvPr>
            <p:ph type="title"/>
          </p:nvPr>
        </p:nvSpPr>
        <p:spPr/>
        <p:txBody>
          <a:bodyPr/>
          <a:lstStyle/>
          <a:p>
            <a:r>
              <a:rPr lang="en-US" dirty="0"/>
              <a:t>Another </a:t>
            </a:r>
          </a:p>
        </p:txBody>
      </p:sp>
      <p:pic>
        <p:nvPicPr>
          <p:cNvPr id="5" name="Content Placeholder 4" descr="Graphical user interface&#10;&#10;Description automatically generated">
            <a:extLst>
              <a:ext uri="{FF2B5EF4-FFF2-40B4-BE49-F238E27FC236}">
                <a16:creationId xmlns:a16="http://schemas.microsoft.com/office/drawing/2014/main" id="{A328AB32-5DF3-FA8A-B150-9A2CEBDEA1F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547" y="1417638"/>
            <a:ext cx="8382000" cy="5440362"/>
          </a:xfrm>
        </p:spPr>
      </p:pic>
    </p:spTree>
    <p:extLst>
      <p:ext uri="{BB962C8B-B14F-4D97-AF65-F5344CB8AC3E}">
        <p14:creationId xmlns:p14="http://schemas.microsoft.com/office/powerpoint/2010/main" val="14449913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itchFamily="34" charset="0"/>
                <a:cs typeface="Arial" pitchFamily="34" charset="0"/>
              </a:rPr>
              <a:t>The Process or Program</a:t>
            </a:r>
          </a:p>
        </p:txBody>
      </p:sp>
      <p:sp>
        <p:nvSpPr>
          <p:cNvPr id="3" name="Content Placeholder 2"/>
          <p:cNvSpPr>
            <a:spLocks noGrp="1"/>
          </p:cNvSpPr>
          <p:nvPr>
            <p:ph idx="1"/>
          </p:nvPr>
        </p:nvSpPr>
        <p:spPr/>
        <p:txBody>
          <a:bodyPr>
            <a:normAutofit/>
          </a:bodyPr>
          <a:lstStyle/>
          <a:p>
            <a:pPr marL="114300" indent="0">
              <a:buNone/>
            </a:pPr>
            <a:endParaRPr lang="en-US" dirty="0"/>
          </a:p>
          <a:p>
            <a:pPr marL="114300" indent="0">
              <a:buNone/>
            </a:pPr>
            <a:endParaRPr lang="en-US" dirty="0"/>
          </a:p>
          <a:p>
            <a:pPr marL="114300" indent="0">
              <a:buNone/>
            </a:pPr>
            <a:r>
              <a:rPr lang="en-US" sz="2800" dirty="0"/>
              <a:t>MORE THAN ANYTHING……</a:t>
            </a:r>
            <a:r>
              <a:rPr lang="en-US" dirty="0"/>
              <a:t>…………………..</a:t>
            </a:r>
          </a:p>
          <a:p>
            <a:endParaRPr lang="en-US" dirty="0"/>
          </a:p>
          <a:p>
            <a:endParaRPr lang="en-US" dirty="0"/>
          </a:p>
          <a:p>
            <a:pPr marL="114300" indent="0">
              <a:buNone/>
            </a:pPr>
            <a:r>
              <a:rPr lang="en-US" sz="3600" b="1" dirty="0">
                <a:solidFill>
                  <a:srgbClr val="C00000"/>
                </a:solidFill>
                <a:latin typeface="Arial" pitchFamily="34" charset="0"/>
                <a:cs typeface="Arial" pitchFamily="34" charset="0"/>
              </a:rPr>
              <a:t> </a:t>
            </a:r>
            <a:r>
              <a:rPr lang="en-US" sz="3600" b="1" dirty="0">
                <a:solidFill>
                  <a:srgbClr val="FF0000"/>
                </a:solidFill>
                <a:latin typeface="Arial" pitchFamily="34" charset="0"/>
                <a:cs typeface="Arial" pitchFamily="34" charset="0"/>
              </a:rPr>
              <a:t>Be </a:t>
            </a:r>
            <a:r>
              <a:rPr lang="en-US" sz="3600" b="1" dirty="0">
                <a:solidFill>
                  <a:srgbClr val="FF0000"/>
                </a:solidFill>
                <a:latin typeface="Broadway" pitchFamily="82" charset="0"/>
                <a:cs typeface="Arial" pitchFamily="34" charset="0"/>
              </a:rPr>
              <a:t>Creative</a:t>
            </a:r>
            <a:r>
              <a:rPr lang="en-US" dirty="0">
                <a:solidFill>
                  <a:srgbClr val="FF0000"/>
                </a:solidFill>
                <a:latin typeface="Broadway" pitchFamily="82" charset="0"/>
              </a:rPr>
              <a:t>  </a:t>
            </a:r>
            <a:r>
              <a:rPr lang="en-US" sz="3600" b="1" dirty="0">
                <a:solidFill>
                  <a:srgbClr val="FF0000"/>
                </a:solidFill>
                <a:latin typeface="Arial" pitchFamily="34" charset="0"/>
                <a:cs typeface="Arial" pitchFamily="34" charset="0"/>
              </a:rPr>
              <a:t>and</a:t>
            </a:r>
            <a:r>
              <a:rPr lang="en-US" dirty="0">
                <a:solidFill>
                  <a:srgbClr val="FF0000"/>
                </a:solidFill>
                <a:latin typeface="Arial" pitchFamily="34" charset="0"/>
                <a:cs typeface="Arial" pitchFamily="34" charset="0"/>
              </a:rPr>
              <a:t> </a:t>
            </a:r>
            <a:r>
              <a:rPr lang="en-US" sz="3600" dirty="0">
                <a:solidFill>
                  <a:srgbClr val="FF0000"/>
                </a:solidFill>
                <a:latin typeface="Broadway" pitchFamily="82" charset="0"/>
              </a:rPr>
              <a:t>Shake It Up!</a:t>
            </a:r>
          </a:p>
          <a:p>
            <a:pPr marL="114300" indent="0">
              <a:buNone/>
            </a:pPr>
            <a:endParaRPr lang="en-US" sz="3600" dirty="0">
              <a:solidFill>
                <a:srgbClr val="C00000"/>
              </a:solidFill>
              <a:latin typeface="Broadway" pitchFamily="82" charset="0"/>
            </a:endParaRPr>
          </a:p>
          <a:p>
            <a:pPr marL="114300" indent="0">
              <a:buNone/>
            </a:pPr>
            <a:r>
              <a:rPr lang="en-US" sz="3600" dirty="0">
                <a:solidFill>
                  <a:srgbClr val="C00000"/>
                </a:solidFill>
                <a:latin typeface="Broadway" pitchFamily="82" charset="0"/>
              </a:rPr>
              <a:t>        </a:t>
            </a:r>
            <a:endParaRPr lang="en-US" sz="36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8922682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itchFamily="34" charset="0"/>
                <a:cs typeface="Arial" pitchFamily="34" charset="0"/>
              </a:rPr>
              <a:t>Be Creative</a:t>
            </a:r>
            <a:endParaRPr lang="en-US" dirty="0"/>
          </a:p>
        </p:txBody>
      </p:sp>
      <p:sp>
        <p:nvSpPr>
          <p:cNvPr id="3" name="Content Placeholder 2"/>
          <p:cNvSpPr>
            <a:spLocks noGrp="1"/>
          </p:cNvSpPr>
          <p:nvPr>
            <p:ph idx="1"/>
          </p:nvPr>
        </p:nvSpPr>
        <p:spPr/>
        <p:txBody>
          <a:bodyPr>
            <a:normAutofit/>
          </a:bodyPr>
          <a:lstStyle/>
          <a:p>
            <a:r>
              <a:rPr lang="en-US" sz="4000" dirty="0">
                <a:latin typeface="Arial" panose="020B0604020202020204" pitchFamily="34" charset="0"/>
                <a:cs typeface="Arial" panose="020B0604020202020204" pitchFamily="34" charset="0"/>
              </a:rPr>
              <a:t>Themes</a:t>
            </a:r>
          </a:p>
          <a:p>
            <a:r>
              <a:rPr lang="en-US" sz="4000" dirty="0">
                <a:latin typeface="Arial" panose="020B0604020202020204" pitchFamily="34" charset="0"/>
                <a:cs typeface="Arial" panose="020B0604020202020204" pitchFamily="34" charset="0"/>
              </a:rPr>
              <a:t>Logos</a:t>
            </a:r>
          </a:p>
          <a:p>
            <a:r>
              <a:rPr lang="en-US" sz="4000" dirty="0">
                <a:latin typeface="Arial" panose="020B0604020202020204" pitchFamily="34" charset="0"/>
                <a:cs typeface="Arial" panose="020B0604020202020204" pitchFamily="34" charset="0"/>
              </a:rPr>
              <a:t>Visuals</a:t>
            </a:r>
          </a:p>
          <a:p>
            <a:r>
              <a:rPr lang="en-US" sz="4000" dirty="0">
                <a:latin typeface="Arial" panose="020B0604020202020204" pitchFamily="34" charset="0"/>
                <a:cs typeface="Arial" panose="020B0604020202020204" pitchFamily="34" charset="0"/>
              </a:rPr>
              <a:t>Media</a:t>
            </a:r>
          </a:p>
        </p:txBody>
      </p:sp>
    </p:spTree>
    <p:extLst>
      <p:ext uri="{BB962C8B-B14F-4D97-AF65-F5344CB8AC3E}">
        <p14:creationId xmlns:p14="http://schemas.microsoft.com/office/powerpoint/2010/main" val="13860195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1143000"/>
          </a:xfrm>
        </p:spPr>
        <p:txBody>
          <a:bodyPr/>
          <a:lstStyle/>
          <a:p>
            <a:r>
              <a:rPr lang="en-US" b="1" dirty="0">
                <a:latin typeface="Arial" pitchFamily="34" charset="0"/>
                <a:cs typeface="Arial" pitchFamily="34" charset="0"/>
              </a:rPr>
              <a:t>Stewardship Themes &amp; Logos</a:t>
            </a:r>
          </a:p>
        </p:txBody>
      </p:sp>
      <p:sp>
        <p:nvSpPr>
          <p:cNvPr id="3" name="Content Placeholder 2"/>
          <p:cNvSpPr>
            <a:spLocks noGrp="1"/>
          </p:cNvSpPr>
          <p:nvPr>
            <p:ph idx="1"/>
          </p:nvPr>
        </p:nvSpPr>
        <p:spPr>
          <a:xfrm>
            <a:off x="457200" y="1371600"/>
            <a:ext cx="7620000" cy="5029200"/>
          </a:xfrm>
        </p:spPr>
        <p:txBody>
          <a:bodyPr/>
          <a:lstStyle/>
          <a:p>
            <a:endParaRPr lang="en-US"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3302000"/>
            <a:ext cx="309880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8300" y="1400175"/>
            <a:ext cx="2438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25" y="4495800"/>
            <a:ext cx="4105275" cy="2085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7700" y="1400175"/>
            <a:ext cx="1905000" cy="166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1"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 y="1295399"/>
            <a:ext cx="2654300" cy="1771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descr="next step banner PNG"/>
          <p:cNvPicPr/>
          <p:nvPr/>
        </p:nvPicPr>
        <p:blipFill>
          <a:blip r:embed="rId7">
            <a:extLst>
              <a:ext uri="{28A0092B-C50C-407E-A947-70E740481C1C}">
                <a14:useLocalDpi xmlns:a14="http://schemas.microsoft.com/office/drawing/2010/main" val="0"/>
              </a:ext>
            </a:extLst>
          </a:blip>
          <a:srcRect/>
          <a:stretch>
            <a:fillRect/>
          </a:stretch>
        </p:blipFill>
        <p:spPr bwMode="auto">
          <a:xfrm>
            <a:off x="622300" y="4659629"/>
            <a:ext cx="3340100" cy="1758315"/>
          </a:xfrm>
          <a:prstGeom prst="rect">
            <a:avLst/>
          </a:prstGeom>
          <a:noFill/>
          <a:ln>
            <a:noFill/>
          </a:ln>
        </p:spPr>
      </p:pic>
    </p:spTree>
    <p:extLst>
      <p:ext uri="{BB962C8B-B14F-4D97-AF65-F5344CB8AC3E}">
        <p14:creationId xmlns:p14="http://schemas.microsoft.com/office/powerpoint/2010/main" val="10290544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4CA4B-36D5-D912-E5FB-7F84260AC8CB}"/>
              </a:ext>
            </a:extLst>
          </p:cNvPr>
          <p:cNvSpPr>
            <a:spLocks noGrp="1"/>
          </p:cNvSpPr>
          <p:nvPr>
            <p:ph type="title"/>
          </p:nvPr>
        </p:nvSpPr>
        <p:spPr/>
        <p:txBody>
          <a:bodyPr/>
          <a:lstStyle/>
          <a:p>
            <a:endParaRPr lang="en-US"/>
          </a:p>
        </p:txBody>
      </p:sp>
      <p:pic>
        <p:nvPicPr>
          <p:cNvPr id="5" name="Content Placeholder 4" descr="Calendar&#10;&#10;Description automatically generated with low confidence">
            <a:extLst>
              <a:ext uri="{FF2B5EF4-FFF2-40B4-BE49-F238E27FC236}">
                <a16:creationId xmlns:a16="http://schemas.microsoft.com/office/drawing/2014/main" id="{6EE3D441-B9A9-68FF-A098-0094BFCCA7E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732" y="0"/>
            <a:ext cx="7620000" cy="6583362"/>
          </a:xfrm>
        </p:spPr>
      </p:pic>
    </p:spTree>
    <p:extLst>
      <p:ext uri="{BB962C8B-B14F-4D97-AF65-F5344CB8AC3E}">
        <p14:creationId xmlns:p14="http://schemas.microsoft.com/office/powerpoint/2010/main" val="12848565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ape, arrow&#10;&#10;Description automatically generated">
            <a:extLst>
              <a:ext uri="{FF2B5EF4-FFF2-40B4-BE49-F238E27FC236}">
                <a16:creationId xmlns:a16="http://schemas.microsoft.com/office/drawing/2014/main" id="{09880854-A959-A6AD-B062-D46CB5CA6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28600"/>
            <a:ext cx="8425400" cy="6629399"/>
          </a:xfrm>
          <a:prstGeom prst="rect">
            <a:avLst/>
          </a:prstGeom>
        </p:spPr>
      </p:pic>
    </p:spTree>
    <p:extLst>
      <p:ext uri="{BB962C8B-B14F-4D97-AF65-F5344CB8AC3E}">
        <p14:creationId xmlns:p14="http://schemas.microsoft.com/office/powerpoint/2010/main" val="2839046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sz="4000" b="1" dirty="0">
                <a:latin typeface="Arial" pitchFamily="34" charset="0"/>
                <a:cs typeface="Arial" pitchFamily="34" charset="0"/>
              </a:rPr>
              <a:t>Liturgical Emphasis</a:t>
            </a:r>
          </a:p>
        </p:txBody>
      </p:sp>
      <p:sp>
        <p:nvSpPr>
          <p:cNvPr id="3" name="Content Placeholder 2"/>
          <p:cNvSpPr>
            <a:spLocks noGrp="1"/>
          </p:cNvSpPr>
          <p:nvPr>
            <p:ph idx="1"/>
          </p:nvPr>
        </p:nvSpPr>
        <p:spPr>
          <a:xfrm>
            <a:off x="152400" y="1371600"/>
            <a:ext cx="8305800" cy="5334000"/>
          </a:xfrm>
        </p:spPr>
        <p:txBody>
          <a:bodyPr>
            <a:noAutofit/>
          </a:bodyPr>
          <a:lstStyle/>
          <a:p>
            <a:pPr marL="114300" indent="0">
              <a:buNone/>
            </a:pPr>
            <a:r>
              <a:rPr lang="en-US" sz="2400" b="1" dirty="0">
                <a:solidFill>
                  <a:srgbClr val="FF0000"/>
                </a:solidFill>
              </a:rPr>
              <a:t>   </a:t>
            </a:r>
            <a:r>
              <a:rPr lang="en-US" sz="2800" b="1" dirty="0">
                <a:solidFill>
                  <a:srgbClr val="FF0000"/>
                </a:solidFill>
              </a:rPr>
              <a:t>Include in your worship services a visible, tangible 	expression of stewardship and gratitude</a:t>
            </a:r>
          </a:p>
          <a:p>
            <a:pPr marL="114300" indent="0">
              <a:buNone/>
            </a:pPr>
            <a:r>
              <a:rPr lang="en-US" sz="2800" b="1" dirty="0"/>
              <a:t>Examples:</a:t>
            </a:r>
          </a:p>
          <a:p>
            <a:pPr marL="114300" indent="0">
              <a:buNone/>
            </a:pPr>
            <a:r>
              <a:rPr lang="en-US" sz="2400" dirty="0"/>
              <a:t>	</a:t>
            </a:r>
            <a:r>
              <a:rPr lang="en-US" sz="2400" dirty="0">
                <a:latin typeface="Arial" panose="020B0604020202020204" pitchFamily="34" charset="0"/>
                <a:cs typeface="Arial" panose="020B0604020202020204" pitchFamily="34" charset="0"/>
              </a:rPr>
              <a:t>-people place their pledge card  ON THE ALTAR</a:t>
            </a:r>
          </a:p>
          <a:p>
            <a:pPr marL="114300" indent="0">
              <a:buNone/>
            </a:pPr>
            <a:r>
              <a:rPr lang="en-US" sz="2400" dirty="0">
                <a:latin typeface="Arial" panose="020B0604020202020204" pitchFamily="34" charset="0"/>
                <a:cs typeface="Arial" panose="020B0604020202020204" pitchFamily="34" charset="0"/>
              </a:rPr>
              <a:t>	-note cards filled out in church thanking God  	  	 for….are placed in alms basin</a:t>
            </a:r>
          </a:p>
          <a:p>
            <a:pPr marL="114300" indent="0">
              <a:buNone/>
            </a:pPr>
            <a:r>
              <a:rPr lang="en-US" sz="2400" dirty="0">
                <a:latin typeface="Arial" panose="020B0604020202020204" pitchFamily="34" charset="0"/>
                <a:cs typeface="Arial" panose="020B0604020202020204" pitchFamily="34" charset="0"/>
              </a:rPr>
              <a:t>         -small items or mementos are distributed after 	 	 communion to remind people of God’s generosity</a:t>
            </a:r>
          </a:p>
          <a:p>
            <a:pPr marL="114300" indent="0">
              <a:buNone/>
            </a:pPr>
            <a:r>
              <a:rPr lang="en-US" sz="2400" dirty="0">
                <a:latin typeface="Arial" panose="020B0604020202020204" pitchFamily="34" charset="0"/>
                <a:cs typeface="Arial" panose="020B0604020202020204" pitchFamily="34" charset="0"/>
              </a:rPr>
              <a:t>	-art related to the theme remains for 4 Sundays 	-people place at the base of the altar symbolic items</a:t>
            </a:r>
          </a:p>
          <a:p>
            <a:pPr marL="114300" indent="0">
              <a:buNone/>
            </a:pPr>
            <a:r>
              <a:rPr lang="en-US" sz="2400" dirty="0">
                <a:latin typeface="Arial" panose="020B0604020202020204" pitchFamily="34" charset="0"/>
                <a:cs typeface="Arial" panose="020B0604020202020204" pitchFamily="34" charset="0"/>
              </a:rPr>
              <a:t>           representing their gratitude to God</a:t>
            </a:r>
          </a:p>
          <a:p>
            <a:pPr marL="114300" indent="0">
              <a:buNone/>
            </a:pPr>
            <a:r>
              <a:rPr lang="en-US" sz="2400" dirty="0">
                <a:latin typeface="Arial" panose="020B0604020202020204" pitchFamily="34" charset="0"/>
                <a:cs typeface="Arial" panose="020B0604020202020204" pitchFamily="34" charset="0"/>
              </a:rPr>
              <a:t>	</a:t>
            </a:r>
            <a:endParaRPr lang="en-US" sz="2400" dirty="0"/>
          </a:p>
        </p:txBody>
      </p:sp>
    </p:spTree>
    <p:extLst>
      <p:ext uri="{BB962C8B-B14F-4D97-AF65-F5344CB8AC3E}">
        <p14:creationId xmlns:p14="http://schemas.microsoft.com/office/powerpoint/2010/main" val="32014258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Creativity</a:t>
            </a:r>
          </a:p>
        </p:txBody>
      </p:sp>
      <p:pic>
        <p:nvPicPr>
          <p:cNvPr id="1026" name="Picture 2" descr="H:\My Documents\Stewardship-local grps\Giving Tree #2 St  J's Conroe 2012-1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0"/>
            <a:ext cx="7620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text&#10;&#10;Description automatically generated">
            <a:extLst>
              <a:ext uri="{FF2B5EF4-FFF2-40B4-BE49-F238E27FC236}">
                <a16:creationId xmlns:a16="http://schemas.microsoft.com/office/drawing/2014/main" id="{A91187BB-AE44-5476-C3E2-FA57C42DA9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2200" y="3551476"/>
            <a:ext cx="2524477" cy="3010320"/>
          </a:xfrm>
          <a:prstGeom prst="rect">
            <a:avLst/>
          </a:prstGeom>
        </p:spPr>
      </p:pic>
    </p:spTree>
    <p:extLst>
      <p:ext uri="{BB962C8B-B14F-4D97-AF65-F5344CB8AC3E}">
        <p14:creationId xmlns:p14="http://schemas.microsoft.com/office/powerpoint/2010/main" val="40857093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83A16-F6FF-ADB8-0263-B381EED5235F}"/>
              </a:ext>
            </a:extLst>
          </p:cNvPr>
          <p:cNvSpPr>
            <a:spLocks noGrp="1"/>
          </p:cNvSpPr>
          <p:nvPr>
            <p:ph type="title"/>
          </p:nvPr>
        </p:nvSpPr>
        <p:spPr>
          <a:xfrm>
            <a:off x="457200" y="0"/>
            <a:ext cx="7620000" cy="1143000"/>
          </a:xfrm>
        </p:spPr>
        <p:txBody>
          <a:bodyPr/>
          <a:lstStyle/>
          <a:p>
            <a:r>
              <a:rPr lang="en-US" sz="3600" b="1" dirty="0">
                <a:latin typeface="Arial" panose="020B0604020202020204" pitchFamily="34" charset="0"/>
                <a:cs typeface="Arial" panose="020B0604020202020204" pitchFamily="34" charset="0"/>
              </a:rPr>
              <a:t>The Use of a Stewardship Metaphor </a:t>
            </a:r>
          </a:p>
        </p:txBody>
      </p:sp>
      <p:pic>
        <p:nvPicPr>
          <p:cNvPr id="5" name="Content Placeholder 4" descr="A basket of apples&#10;&#10;Description automatically generated">
            <a:extLst>
              <a:ext uri="{FF2B5EF4-FFF2-40B4-BE49-F238E27FC236}">
                <a16:creationId xmlns:a16="http://schemas.microsoft.com/office/drawing/2014/main" id="{11869603-7525-4F58-195E-7E393CAAFFC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1275" y="1866602"/>
            <a:ext cx="5191850" cy="4267796"/>
          </a:xfrm>
        </p:spPr>
      </p:pic>
    </p:spTree>
    <p:extLst>
      <p:ext uri="{BB962C8B-B14F-4D97-AF65-F5344CB8AC3E}">
        <p14:creationId xmlns:p14="http://schemas.microsoft.com/office/powerpoint/2010/main" val="940331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69883-8145-49C3-A74D-E102A3A07CA6}"/>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A Sampler of Ideas</a:t>
            </a:r>
          </a:p>
        </p:txBody>
      </p:sp>
      <p:sp>
        <p:nvSpPr>
          <p:cNvPr id="3" name="Content Placeholder 2">
            <a:extLst>
              <a:ext uri="{FF2B5EF4-FFF2-40B4-BE49-F238E27FC236}">
                <a16:creationId xmlns:a16="http://schemas.microsoft.com/office/drawing/2014/main" id="{FC0B8B24-C63D-8613-BF50-2ED024C314F0}"/>
              </a:ext>
            </a:extLst>
          </p:cNvPr>
          <p:cNvSpPr>
            <a:spLocks noGrp="1"/>
          </p:cNvSpPr>
          <p:nvPr>
            <p:ph idx="1"/>
          </p:nvPr>
        </p:nvSpPr>
        <p:spPr>
          <a:xfrm>
            <a:off x="228600" y="1417638"/>
            <a:ext cx="7848600" cy="5440362"/>
          </a:xfrm>
        </p:spPr>
        <p:txBody>
          <a:bodyPr>
            <a:normAutofit fontScale="85000" lnSpcReduction="20000"/>
          </a:bodyPr>
          <a:lstStyle/>
          <a:p>
            <a:r>
              <a:rPr lang="en-US" b="1" dirty="0">
                <a:latin typeface="Arial" panose="020B0604020202020204" pitchFamily="34" charset="0"/>
                <a:cs typeface="Arial" panose="020B0604020202020204" pitchFamily="34" charset="0"/>
              </a:rPr>
              <a:t>Special hand-written letter campaign</a:t>
            </a:r>
          </a:p>
          <a:p>
            <a:r>
              <a:rPr lang="en-US" b="1" dirty="0">
                <a:solidFill>
                  <a:srgbClr val="0070C0"/>
                </a:solidFill>
                <a:latin typeface="Arial" panose="020B0604020202020204" pitchFamily="34" charset="0"/>
                <a:cs typeface="Arial" panose="020B0604020202020204" pitchFamily="34" charset="0"/>
              </a:rPr>
              <a:t>Custom sticky notes – I thank God for…..</a:t>
            </a:r>
          </a:p>
          <a:p>
            <a:r>
              <a:rPr lang="en-US" b="1" dirty="0">
                <a:latin typeface="Arial" panose="020B0604020202020204" pitchFamily="34" charset="0"/>
                <a:cs typeface="Arial" panose="020B0604020202020204" pitchFamily="34" charset="0"/>
              </a:rPr>
              <a:t>Short movie instead of sermon with discussion</a:t>
            </a:r>
          </a:p>
          <a:p>
            <a:r>
              <a:rPr lang="en-US" b="1" dirty="0">
                <a:solidFill>
                  <a:srgbClr val="0070C0"/>
                </a:solidFill>
                <a:latin typeface="Arial" panose="020B0604020202020204" pitchFamily="34" charset="0"/>
                <a:cs typeface="Arial" panose="020B0604020202020204" pitchFamily="34" charset="0"/>
              </a:rPr>
              <a:t>Video message from children of church about being grateful</a:t>
            </a:r>
          </a:p>
          <a:p>
            <a:r>
              <a:rPr lang="en-US" b="1" dirty="0">
                <a:latin typeface="Arial" panose="020B0604020202020204" pitchFamily="34" charset="0"/>
                <a:cs typeface="Arial" panose="020B0604020202020204" pitchFamily="34" charset="0"/>
              </a:rPr>
              <a:t>Uniquely written daily devotional written by members of the parish</a:t>
            </a:r>
          </a:p>
          <a:p>
            <a:r>
              <a:rPr lang="en-US" b="1" dirty="0">
                <a:solidFill>
                  <a:srgbClr val="0070C0"/>
                </a:solidFill>
                <a:latin typeface="Arial" panose="020B0604020202020204" pitchFamily="34" charset="0"/>
                <a:cs typeface="Arial" panose="020B0604020202020204" pitchFamily="34" charset="0"/>
              </a:rPr>
              <a:t>Home groups given special materials to study and discuss</a:t>
            </a:r>
          </a:p>
          <a:p>
            <a:r>
              <a:rPr lang="en-US" b="1" dirty="0">
                <a:latin typeface="Arial" panose="020B0604020202020204" pitchFamily="34" charset="0"/>
                <a:cs typeface="Arial" panose="020B0604020202020204" pitchFamily="34" charset="0"/>
              </a:rPr>
              <a:t>Cardboard testimonials given during worship “I am thankful…”</a:t>
            </a:r>
          </a:p>
          <a:p>
            <a:r>
              <a:rPr lang="en-US" b="1" dirty="0">
                <a:solidFill>
                  <a:srgbClr val="0070C0"/>
                </a:solidFill>
                <a:latin typeface="Arial" panose="020B0604020202020204" pitchFamily="34" charset="0"/>
                <a:cs typeface="Arial" panose="020B0604020202020204" pitchFamily="34" charset="0"/>
              </a:rPr>
              <a:t>Members asked to bring tangible items that represented joy in their lives to place at the foot of the altar prior to the service</a:t>
            </a:r>
          </a:p>
          <a:p>
            <a:r>
              <a:rPr lang="en-US" b="1" dirty="0">
                <a:latin typeface="Arial" panose="020B0604020202020204" pitchFamily="34" charset="0"/>
                <a:cs typeface="Arial" panose="020B0604020202020204" pitchFamily="34" charset="0"/>
              </a:rPr>
              <a:t>Clothesline strung up in hallways for people to post pictures of family  and fellow church members actively engaged in church activities/missional work under theme “Thankful for This Family of God!”</a:t>
            </a:r>
          </a:p>
          <a:p>
            <a:r>
              <a:rPr lang="en-US" b="1" dirty="0">
                <a:solidFill>
                  <a:srgbClr val="0070C0"/>
                </a:solidFill>
                <a:latin typeface="Arial" panose="020B0604020202020204" pitchFamily="34" charset="0"/>
                <a:cs typeface="Arial" panose="020B0604020202020204" pitchFamily="34" charset="0"/>
              </a:rPr>
              <a:t>Have a “Pay It Forward Week” during the campaign </a:t>
            </a:r>
          </a:p>
          <a:p>
            <a:r>
              <a:rPr lang="en-US" b="1" dirty="0">
                <a:solidFill>
                  <a:srgbClr val="002060"/>
                </a:solidFill>
                <a:latin typeface="Arial" panose="020B0604020202020204" pitchFamily="34" charset="0"/>
                <a:cs typeface="Arial" panose="020B0604020202020204" pitchFamily="34" charset="0"/>
              </a:rPr>
              <a:t>Dedicate one Sunday during the campaign to “Church Leaves the Building”</a:t>
            </a:r>
          </a:p>
          <a:p>
            <a:r>
              <a:rPr lang="en-US" b="1" dirty="0">
                <a:solidFill>
                  <a:srgbClr val="0070C0"/>
                </a:solidFill>
                <a:latin typeface="Arial" panose="020B0604020202020204" pitchFamily="34" charset="0"/>
                <a:cs typeface="Arial" panose="020B0604020202020204" pitchFamily="34" charset="0"/>
              </a:rPr>
              <a:t>Email videoed testimonials from agencies the church has helped</a:t>
            </a:r>
          </a:p>
          <a:p>
            <a:endParaRPr lang="en-US" dirty="0"/>
          </a:p>
        </p:txBody>
      </p:sp>
    </p:spTree>
    <p:extLst>
      <p:ext uri="{BB962C8B-B14F-4D97-AF65-F5344CB8AC3E}">
        <p14:creationId xmlns:p14="http://schemas.microsoft.com/office/powerpoint/2010/main" val="27099975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4405" y="1426464"/>
            <a:ext cx="8102355" cy="1959157"/>
          </a:xfrm>
        </p:spPr>
        <p:txBody>
          <a:bodyPr/>
          <a:lstStyle/>
          <a:p>
            <a:r>
              <a:rPr lang="en-US" b="1" dirty="0">
                <a:solidFill>
                  <a:srgbClr val="8E795E"/>
                </a:solidFill>
                <a:latin typeface="Arial" panose="020B0604020202020204" pitchFamily="34" charset="0"/>
                <a:cs typeface="Arial" panose="020B0604020202020204" pitchFamily="34" charset="0"/>
              </a:rPr>
              <a:t>Rise Up,</a:t>
            </a:r>
            <a:br>
              <a:rPr lang="en-US" b="1" dirty="0">
                <a:solidFill>
                  <a:srgbClr val="8E795E"/>
                </a:solidFill>
                <a:latin typeface="Arial" panose="020B0604020202020204" pitchFamily="34" charset="0"/>
                <a:cs typeface="Arial" panose="020B0604020202020204" pitchFamily="34" charset="0"/>
              </a:rPr>
            </a:br>
            <a:r>
              <a:rPr lang="en-US" b="1" dirty="0">
                <a:solidFill>
                  <a:srgbClr val="8E795E"/>
                </a:solidFill>
                <a:latin typeface="Arial" panose="020B0604020202020204" pitchFamily="34" charset="0"/>
                <a:cs typeface="Arial" panose="020B0604020202020204" pitchFamily="34" charset="0"/>
              </a:rPr>
              <a:t>Here I Am Lord!</a:t>
            </a:r>
          </a:p>
        </p:txBody>
      </p:sp>
      <p:sp>
        <p:nvSpPr>
          <p:cNvPr id="3" name="Subtitle 2"/>
          <p:cNvSpPr>
            <a:spLocks noGrp="1"/>
          </p:cNvSpPr>
          <p:nvPr>
            <p:ph type="subTitle" idx="1"/>
          </p:nvPr>
        </p:nvSpPr>
        <p:spPr>
          <a:xfrm>
            <a:off x="264405" y="4104472"/>
            <a:ext cx="3761322" cy="1371600"/>
          </a:xfrm>
        </p:spPr>
        <p:txBody>
          <a:bodyPr>
            <a:normAutofit/>
          </a:bodyPr>
          <a:lstStyle/>
          <a:p>
            <a:r>
              <a:rPr lang="en-US" sz="2400" b="1" dirty="0">
                <a:solidFill>
                  <a:srgbClr val="0070C0"/>
                </a:solidFill>
                <a:latin typeface="Arial Narrow" panose="020B0606020202030204" pitchFamily="34" charset="0"/>
              </a:rPr>
              <a:t>An Annual Campaign Story</a:t>
            </a:r>
          </a:p>
          <a:p>
            <a:r>
              <a:rPr lang="en-US" sz="2400" b="1" dirty="0">
                <a:solidFill>
                  <a:srgbClr val="0070C0"/>
                </a:solidFill>
                <a:latin typeface="Arial Narrow" panose="020B0606020202030204" pitchFamily="34" charset="0"/>
              </a:rPr>
              <a:t>St. Aidan’s Episcopal Church, Cypress, Texas</a:t>
            </a:r>
          </a:p>
          <a:p>
            <a:endParaRPr lang="en-US" b="1" dirty="0">
              <a:solidFill>
                <a:schemeClr val="accent2">
                  <a:lumMod val="50000"/>
                </a:schemeClr>
              </a:solidFill>
              <a:latin typeface="Arial Narrow" panose="020B060602020203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8274" y="3463212"/>
            <a:ext cx="3222049" cy="3061076"/>
          </a:xfrm>
          <a:prstGeom prst="rect">
            <a:avLst/>
          </a:prstGeom>
        </p:spPr>
      </p:pic>
    </p:spTree>
    <p:extLst>
      <p:ext uri="{BB962C8B-B14F-4D97-AF65-F5344CB8AC3E}">
        <p14:creationId xmlns:p14="http://schemas.microsoft.com/office/powerpoint/2010/main" val="21280141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970" y="857250"/>
            <a:ext cx="7543800" cy="1088068"/>
          </a:xfrm>
        </p:spPr>
        <p:txBody>
          <a:bodyPr/>
          <a:lstStyle/>
          <a:p>
            <a:r>
              <a:rPr lang="en-US" sz="4000" b="1" dirty="0">
                <a:solidFill>
                  <a:srgbClr val="8E795E"/>
                </a:solidFill>
                <a:latin typeface="Arial" panose="020B0604020202020204" pitchFamily="34" charset="0"/>
                <a:cs typeface="Arial" panose="020B0604020202020204" pitchFamily="34" charset="0"/>
              </a:rPr>
              <a:t>The Context</a:t>
            </a:r>
          </a:p>
        </p:txBody>
      </p:sp>
      <p:sp>
        <p:nvSpPr>
          <p:cNvPr id="3" name="Content Placeholder 2"/>
          <p:cNvSpPr>
            <a:spLocks noGrp="1"/>
          </p:cNvSpPr>
          <p:nvPr>
            <p:ph idx="1"/>
          </p:nvPr>
        </p:nvSpPr>
        <p:spPr>
          <a:xfrm>
            <a:off x="152400" y="1945318"/>
            <a:ext cx="8325630" cy="4912682"/>
          </a:xfrm>
        </p:spPr>
        <p:txBody>
          <a:bodyPr>
            <a:normAutofit fontScale="85000" lnSpcReduction="20000"/>
          </a:bodyPr>
          <a:lstStyle/>
          <a:p>
            <a:endParaRPr lang="en-US" dirty="0"/>
          </a:p>
          <a:p>
            <a:endParaRPr lang="en-US" dirty="0"/>
          </a:p>
          <a:p>
            <a:r>
              <a:rPr lang="en-US" sz="2600" b="1" dirty="0">
                <a:solidFill>
                  <a:srgbClr val="0070C0"/>
                </a:solidFill>
              </a:rPr>
              <a:t>NW Suburban Houston  (Cypress)  </a:t>
            </a:r>
          </a:p>
          <a:p>
            <a:r>
              <a:rPr lang="en-US" sz="2600" b="1" dirty="0">
                <a:solidFill>
                  <a:srgbClr val="0070C0"/>
                </a:solidFill>
              </a:rPr>
              <a:t>15 year-old church, 8 year-old building, contemporary Episcopal worship</a:t>
            </a:r>
          </a:p>
          <a:p>
            <a:r>
              <a:rPr lang="en-US" sz="2600" b="1" dirty="0">
                <a:solidFill>
                  <a:srgbClr val="0070C0"/>
                </a:solidFill>
              </a:rPr>
              <a:t>2 Income Families-many working for oil related industry, commuters </a:t>
            </a:r>
          </a:p>
          <a:p>
            <a:r>
              <a:rPr lang="en-US" sz="2600" b="1" dirty="0">
                <a:solidFill>
                  <a:srgbClr val="0070C0"/>
                </a:solidFill>
              </a:rPr>
              <a:t>Average Age: 30s-40s, lots of children</a:t>
            </a:r>
          </a:p>
          <a:p>
            <a:r>
              <a:rPr lang="en-US" sz="2600" b="1" dirty="0">
                <a:solidFill>
                  <a:srgbClr val="0070C0"/>
                </a:solidFill>
              </a:rPr>
              <a:t>Lots of Mortgages and Personal Debt</a:t>
            </a:r>
          </a:p>
          <a:p>
            <a:r>
              <a:rPr lang="en-US" sz="2600" b="1" dirty="0">
                <a:solidFill>
                  <a:srgbClr val="0070C0"/>
                </a:solidFill>
              </a:rPr>
              <a:t>Average Sunday Attendance about 200</a:t>
            </a:r>
          </a:p>
          <a:p>
            <a:r>
              <a:rPr lang="en-US" sz="2600" b="1" dirty="0">
                <a:solidFill>
                  <a:srgbClr val="0070C0"/>
                </a:solidFill>
              </a:rPr>
              <a:t>Full time priest, 4 part time staff</a:t>
            </a:r>
          </a:p>
          <a:p>
            <a:r>
              <a:rPr lang="en-US" sz="2600" b="1" dirty="0">
                <a:solidFill>
                  <a:srgbClr val="0070C0"/>
                </a:solidFill>
              </a:rPr>
              <a:t>And it was 2016 – the year oil bottomed out</a:t>
            </a:r>
          </a:p>
          <a:p>
            <a:r>
              <a:rPr lang="en-US" sz="2600" b="1" dirty="0">
                <a:solidFill>
                  <a:srgbClr val="0070C0"/>
                </a:solidFill>
              </a:rPr>
              <a:t>20% of income from commercial billboards ($55,000 a year)</a:t>
            </a:r>
          </a:p>
          <a:p>
            <a:r>
              <a:rPr lang="en-US" sz="2600" b="1" dirty="0">
                <a:solidFill>
                  <a:srgbClr val="0070C0"/>
                </a:solidFill>
              </a:rPr>
              <a:t>Looming need for a capital campaign for building expansion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2664" y="-12931"/>
            <a:ext cx="5051336" cy="1958249"/>
          </a:xfrm>
          <a:prstGeom prst="rect">
            <a:avLst/>
          </a:prstGeom>
        </p:spPr>
      </p:pic>
    </p:spTree>
    <p:extLst>
      <p:ext uri="{BB962C8B-B14F-4D97-AF65-F5344CB8AC3E}">
        <p14:creationId xmlns:p14="http://schemas.microsoft.com/office/powerpoint/2010/main" val="29033078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7985760" cy="1905545"/>
          </a:xfrm>
        </p:spPr>
        <p:txBody>
          <a:bodyPr/>
          <a:lstStyle/>
          <a:p>
            <a:r>
              <a:rPr lang="en-US" sz="4000" b="1" dirty="0">
                <a:solidFill>
                  <a:srgbClr val="8E795E"/>
                </a:solidFill>
                <a:latin typeface="Arial" panose="020B0604020202020204" pitchFamily="34" charset="0"/>
                <a:cs typeface="Arial" panose="020B0604020202020204" pitchFamily="34" charset="0"/>
              </a:rPr>
              <a:t>They Understood the Essentials</a:t>
            </a:r>
          </a:p>
        </p:txBody>
      </p:sp>
      <p:sp>
        <p:nvSpPr>
          <p:cNvPr id="3" name="Content Placeholder 2"/>
          <p:cNvSpPr>
            <a:spLocks noGrp="1"/>
          </p:cNvSpPr>
          <p:nvPr>
            <p:ph idx="1"/>
          </p:nvPr>
        </p:nvSpPr>
        <p:spPr>
          <a:xfrm>
            <a:off x="0" y="1447800"/>
            <a:ext cx="8763000" cy="4038600"/>
          </a:xfrm>
        </p:spPr>
        <p:txBody>
          <a:bodyPr>
            <a:noAutofit/>
          </a:bodyPr>
          <a:lstStyle/>
          <a:p>
            <a:r>
              <a:rPr lang="en-US" b="1" dirty="0">
                <a:solidFill>
                  <a:srgbClr val="0070C0"/>
                </a:solidFill>
                <a:latin typeface="Arial" panose="020B0604020202020204" pitchFamily="34" charset="0"/>
                <a:cs typeface="Arial" panose="020B0604020202020204" pitchFamily="34" charset="0"/>
              </a:rPr>
              <a:t>Teamwork and prayer starting 4 months in advance</a:t>
            </a:r>
          </a:p>
          <a:p>
            <a:r>
              <a:rPr lang="en-US" b="1" dirty="0">
                <a:solidFill>
                  <a:schemeClr val="accent5">
                    <a:lumMod val="50000"/>
                  </a:schemeClr>
                </a:solidFill>
                <a:latin typeface="Arial" panose="020B0604020202020204" pitchFamily="34" charset="0"/>
                <a:cs typeface="Arial" panose="020B0604020202020204" pitchFamily="34" charset="0"/>
              </a:rPr>
              <a:t>A plan which grounded the message in the story of their mission</a:t>
            </a:r>
          </a:p>
          <a:p>
            <a:r>
              <a:rPr lang="en-US" b="1" dirty="0">
                <a:solidFill>
                  <a:srgbClr val="0070C0"/>
                </a:solidFill>
                <a:latin typeface="Arial" panose="020B0604020202020204" pitchFamily="34" charset="0"/>
                <a:cs typeface="Arial" panose="020B0604020202020204" pitchFamily="34" charset="0"/>
              </a:rPr>
              <a:t>Theme based on scripture with visuals utilized on all campaign materials</a:t>
            </a:r>
          </a:p>
          <a:p>
            <a:r>
              <a:rPr lang="en-US" b="1" dirty="0">
                <a:solidFill>
                  <a:schemeClr val="accent5">
                    <a:lumMod val="50000"/>
                  </a:schemeClr>
                </a:solidFill>
                <a:latin typeface="Arial" panose="020B0604020202020204" pitchFamily="34" charset="0"/>
                <a:cs typeface="Arial" panose="020B0604020202020204" pitchFamily="34" charset="0"/>
              </a:rPr>
              <a:t>Unique creative element, different from previous campaigns</a:t>
            </a:r>
          </a:p>
          <a:p>
            <a:r>
              <a:rPr lang="en-US" b="1" dirty="0">
                <a:solidFill>
                  <a:srgbClr val="0070C0"/>
                </a:solidFill>
                <a:latin typeface="Arial" panose="020B0604020202020204" pitchFamily="34" charset="0"/>
                <a:cs typeface="Arial" panose="020B0604020202020204" pitchFamily="34" charset="0"/>
              </a:rPr>
              <a:t>Sermon series focused on theology of stewardship</a:t>
            </a:r>
          </a:p>
          <a:p>
            <a:r>
              <a:rPr lang="en-US" b="1" dirty="0">
                <a:solidFill>
                  <a:schemeClr val="accent5">
                    <a:lumMod val="50000"/>
                  </a:schemeClr>
                </a:solidFill>
                <a:latin typeface="Arial" panose="020B0604020202020204" pitchFamily="34" charset="0"/>
                <a:cs typeface="Arial" panose="020B0604020202020204" pitchFamily="34" charset="0"/>
              </a:rPr>
              <a:t>Inspirational materials-bulletins, email reflections, adult formation opportunities, videos</a:t>
            </a:r>
          </a:p>
          <a:p>
            <a:r>
              <a:rPr lang="en-US" b="1" dirty="0">
                <a:solidFill>
                  <a:srgbClr val="0070C0"/>
                </a:solidFill>
                <a:latin typeface="Arial" panose="020B0604020202020204" pitchFamily="34" charset="0"/>
                <a:cs typeface="Arial" panose="020B0604020202020204" pitchFamily="34" charset="0"/>
              </a:rPr>
              <a:t>Leaders, clergy and lay, pledge first</a:t>
            </a:r>
          </a:p>
          <a:p>
            <a:r>
              <a:rPr lang="en-US" b="1" dirty="0">
                <a:solidFill>
                  <a:schemeClr val="accent5">
                    <a:lumMod val="50000"/>
                  </a:schemeClr>
                </a:solidFill>
                <a:latin typeface="Arial" panose="020B0604020202020204" pitchFamily="34" charset="0"/>
                <a:cs typeface="Arial" panose="020B0604020202020204" pitchFamily="34" charset="0"/>
              </a:rPr>
              <a:t>Generationally and some individual separated approaches</a:t>
            </a:r>
          </a:p>
          <a:p>
            <a:r>
              <a:rPr lang="en-US" b="1" dirty="0">
                <a:solidFill>
                  <a:srgbClr val="0070C0"/>
                </a:solidFill>
                <a:latin typeface="Arial" panose="020B0604020202020204" pitchFamily="34" charset="0"/>
                <a:cs typeface="Arial" panose="020B0604020202020204" pitchFamily="34" charset="0"/>
              </a:rPr>
              <a:t>Online giving alternatives</a:t>
            </a:r>
          </a:p>
          <a:p>
            <a:r>
              <a:rPr lang="en-US" b="1" dirty="0">
                <a:solidFill>
                  <a:schemeClr val="accent5">
                    <a:lumMod val="50000"/>
                  </a:schemeClr>
                </a:solidFill>
                <a:latin typeface="Arial" panose="020B0604020202020204" pitchFamily="34" charset="0"/>
                <a:cs typeface="Arial" panose="020B0604020202020204" pitchFamily="34" charset="0"/>
              </a:rPr>
              <a:t>Lay testimonials</a:t>
            </a:r>
          </a:p>
          <a:p>
            <a:r>
              <a:rPr lang="en-US" b="1" dirty="0">
                <a:solidFill>
                  <a:srgbClr val="0070C0"/>
                </a:solidFill>
                <a:latin typeface="Arial" panose="020B0604020202020204" pitchFamily="34" charset="0"/>
                <a:cs typeface="Arial" panose="020B0604020202020204" pitchFamily="34" charset="0"/>
              </a:rPr>
              <a:t>Ingathering Sunday, thank you notes, campaign clean up</a:t>
            </a:r>
          </a:p>
        </p:txBody>
      </p:sp>
    </p:spTree>
    <p:extLst>
      <p:ext uri="{BB962C8B-B14F-4D97-AF65-F5344CB8AC3E}">
        <p14:creationId xmlns:p14="http://schemas.microsoft.com/office/powerpoint/2010/main" val="40364338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9CCEBEE3-C7F5-0240-BD48-9D0BFA70B15B}"/>
              </a:ext>
            </a:extLst>
          </p:cNvPr>
          <p:cNvSpPr>
            <a:spLocks noGrp="1"/>
          </p:cNvSpPr>
          <p:nvPr>
            <p:ph type="title"/>
          </p:nvPr>
        </p:nvSpPr>
        <p:spPr/>
        <p:txBody>
          <a:bodyPr/>
          <a:lstStyle/>
          <a:p>
            <a:r>
              <a:rPr lang="en-US" sz="3600" b="1" dirty="0">
                <a:solidFill>
                  <a:srgbClr val="8E795E"/>
                </a:solidFill>
                <a:latin typeface="Arial" panose="020B0604020202020204" pitchFamily="34" charset="0"/>
                <a:cs typeface="Arial" panose="020B0604020202020204" pitchFamily="34" charset="0"/>
              </a:rPr>
              <a:t>Primary Focus on God’s Generosity</a:t>
            </a:r>
            <a:endParaRPr lang="en-US" sz="3600" dirty="0">
              <a:solidFill>
                <a:srgbClr val="8E795E"/>
              </a:solidFill>
              <a:latin typeface="Arial" panose="020B0604020202020204" pitchFamily="34" charset="0"/>
              <a:cs typeface="Arial" panose="020B0604020202020204" pitchFamily="34" charset="0"/>
            </a:endParaRPr>
          </a:p>
        </p:txBody>
      </p:sp>
      <p:sp>
        <p:nvSpPr>
          <p:cNvPr id="11" name="Content Placeholder 10">
            <a:extLst>
              <a:ext uri="{FF2B5EF4-FFF2-40B4-BE49-F238E27FC236}">
                <a16:creationId xmlns:a16="http://schemas.microsoft.com/office/drawing/2014/main" id="{7691664E-7ED5-8293-1163-AE3B62323CC2}"/>
              </a:ext>
            </a:extLst>
          </p:cNvPr>
          <p:cNvSpPr>
            <a:spLocks noGrp="1"/>
          </p:cNvSpPr>
          <p:nvPr>
            <p:ph idx="1"/>
          </p:nvPr>
        </p:nvSpPr>
        <p:spPr>
          <a:xfrm>
            <a:off x="457200" y="1905000"/>
            <a:ext cx="7620000" cy="4495800"/>
          </a:xfrm>
        </p:spPr>
        <p:txBody>
          <a:bodyPr>
            <a:normAutofit/>
          </a:bodyPr>
          <a:lstStyle/>
          <a:p>
            <a:r>
              <a:rPr lang="en-US" sz="2800" b="1" dirty="0">
                <a:solidFill>
                  <a:srgbClr val="0070C0"/>
                </a:solidFill>
              </a:rPr>
              <a:t>Giving to God Motivated by Thankfulness</a:t>
            </a:r>
          </a:p>
          <a:p>
            <a:r>
              <a:rPr lang="en-US" sz="2800" b="1" dirty="0">
                <a:solidFill>
                  <a:schemeClr val="accent5">
                    <a:lumMod val="50000"/>
                  </a:schemeClr>
                </a:solidFill>
              </a:rPr>
              <a:t>Significant Scripture and Story as Relates to God’s Generosity </a:t>
            </a:r>
          </a:p>
          <a:p>
            <a:r>
              <a:rPr lang="en-US" sz="2800" b="1" dirty="0">
                <a:solidFill>
                  <a:srgbClr val="0070C0"/>
                </a:solidFill>
              </a:rPr>
              <a:t>Low Key Budget Emphasis and Budget Narrative Materials</a:t>
            </a:r>
          </a:p>
          <a:p>
            <a:r>
              <a:rPr lang="en-US" sz="2800" b="1" dirty="0">
                <a:solidFill>
                  <a:schemeClr val="accent5">
                    <a:lumMod val="50000"/>
                  </a:schemeClr>
                </a:solidFill>
              </a:rPr>
              <a:t>Focusing the Message on the Work of Mission</a:t>
            </a:r>
          </a:p>
          <a:p>
            <a:r>
              <a:rPr lang="en-US" sz="2800" b="1" dirty="0">
                <a:solidFill>
                  <a:srgbClr val="0070C0"/>
                </a:solidFill>
              </a:rPr>
              <a:t>Asking for a Response Through Tithe /Proportional Giving</a:t>
            </a:r>
          </a:p>
          <a:p>
            <a:endParaRPr lang="en-US" sz="2800" b="1" dirty="0">
              <a:solidFill>
                <a:schemeClr val="accent2">
                  <a:lumMod val="75000"/>
                </a:schemeClr>
              </a:solidFill>
            </a:endParaRPr>
          </a:p>
          <a:p>
            <a:endParaRPr lang="en-US" sz="2800" b="1" dirty="0">
              <a:solidFill>
                <a:schemeClr val="accent2">
                  <a:lumMod val="75000"/>
                </a:schemeClr>
              </a:solidFill>
            </a:endParaRPr>
          </a:p>
          <a:p>
            <a:endParaRPr lang="en-US" dirty="0"/>
          </a:p>
        </p:txBody>
      </p:sp>
    </p:spTree>
    <p:extLst>
      <p:ext uri="{BB962C8B-B14F-4D97-AF65-F5344CB8AC3E}">
        <p14:creationId xmlns:p14="http://schemas.microsoft.com/office/powerpoint/2010/main" val="1255586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7F67C-DAF2-8CBB-3407-00E7E704684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1172DC8-7E7B-7F67-4236-C494E04D5F2B}"/>
              </a:ext>
            </a:extLst>
          </p:cNvPr>
          <p:cNvSpPr>
            <a:spLocks noGrp="1"/>
          </p:cNvSpPr>
          <p:nvPr>
            <p:ph idx="1"/>
          </p:nvPr>
        </p:nvSpPr>
        <p:spPr/>
        <p:txBody>
          <a:bodyPr/>
          <a:lstStyle/>
          <a:p>
            <a:endParaRPr lang="en-US" dirty="0"/>
          </a:p>
          <a:p>
            <a:endParaRPr lang="en-US" dirty="0"/>
          </a:p>
          <a:p>
            <a:endParaRPr lang="en-US" dirty="0"/>
          </a:p>
          <a:p>
            <a:endParaRPr lang="en-US" dirty="0"/>
          </a:p>
          <a:p>
            <a:pPr marL="114300" indent="0">
              <a:buNone/>
            </a:pPr>
            <a:r>
              <a:rPr lang="en-US" sz="4000" dirty="0"/>
              <a:t>           </a:t>
            </a:r>
            <a:r>
              <a:rPr lang="en-US" sz="4400" b="1" dirty="0">
                <a:solidFill>
                  <a:srgbClr val="8E795E"/>
                </a:solidFill>
              </a:rPr>
              <a:t>An Inspired Meeting</a:t>
            </a:r>
          </a:p>
        </p:txBody>
      </p:sp>
    </p:spTree>
    <p:extLst>
      <p:ext uri="{BB962C8B-B14F-4D97-AF65-F5344CB8AC3E}">
        <p14:creationId xmlns:p14="http://schemas.microsoft.com/office/powerpoint/2010/main" val="4968387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3771" y="919924"/>
            <a:ext cx="2390102" cy="301704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1175" y="639454"/>
            <a:ext cx="1473971" cy="221806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0" y="274638"/>
            <a:ext cx="3772502" cy="294770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3922" y="3400245"/>
            <a:ext cx="2788489" cy="2947700"/>
          </a:xfrm>
          <a:prstGeom prst="rect">
            <a:avLst/>
          </a:prstGeom>
        </p:spPr>
      </p:pic>
    </p:spTree>
    <p:extLst>
      <p:ext uri="{BB962C8B-B14F-4D97-AF65-F5344CB8AC3E}">
        <p14:creationId xmlns:p14="http://schemas.microsoft.com/office/powerpoint/2010/main" val="35760445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7594" y="762000"/>
            <a:ext cx="4751025" cy="4751025"/>
          </a:xfrm>
          <a:prstGeom prst="rect">
            <a:avLst/>
          </a:prstGeom>
        </p:spPr>
      </p:pic>
      <p:sp>
        <p:nvSpPr>
          <p:cNvPr id="3" name="TextBox 2"/>
          <p:cNvSpPr txBox="1"/>
          <p:nvPr/>
        </p:nvSpPr>
        <p:spPr>
          <a:xfrm flipH="1">
            <a:off x="304800" y="1914870"/>
            <a:ext cx="2975472" cy="1384995"/>
          </a:xfrm>
          <a:prstGeom prst="rect">
            <a:avLst/>
          </a:prstGeom>
          <a:noFill/>
        </p:spPr>
        <p:txBody>
          <a:bodyPr wrap="square" rtlCol="0">
            <a:spAutoFit/>
          </a:bodyPr>
          <a:lstStyle/>
          <a:p>
            <a:r>
              <a:rPr lang="en-US" sz="2800" b="1" dirty="0">
                <a:solidFill>
                  <a:schemeClr val="accent5">
                    <a:lumMod val="50000"/>
                  </a:schemeClr>
                </a:solidFill>
                <a:latin typeface="Arial" panose="020B0604020202020204" pitchFamily="34" charset="0"/>
                <a:cs typeface="Arial" panose="020B0604020202020204" pitchFamily="34" charset="0"/>
              </a:rPr>
              <a:t>The Billboards Became Canvases</a:t>
            </a:r>
          </a:p>
        </p:txBody>
      </p:sp>
    </p:spTree>
    <p:extLst>
      <p:ext uri="{BB962C8B-B14F-4D97-AF65-F5344CB8AC3E}">
        <p14:creationId xmlns:p14="http://schemas.microsoft.com/office/powerpoint/2010/main" val="14357048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0" y="1066800"/>
            <a:ext cx="4502456" cy="4502456"/>
          </a:xfrm>
          <a:prstGeom prst="rect">
            <a:avLst/>
          </a:prstGeom>
        </p:spPr>
      </p:pic>
      <p:sp>
        <p:nvSpPr>
          <p:cNvPr id="3" name="TextBox 2"/>
          <p:cNvSpPr txBox="1"/>
          <p:nvPr/>
        </p:nvSpPr>
        <p:spPr>
          <a:xfrm>
            <a:off x="347032" y="1700040"/>
            <a:ext cx="3669797" cy="1777410"/>
          </a:xfrm>
          <a:prstGeom prst="rect">
            <a:avLst/>
          </a:prstGeom>
          <a:noFill/>
        </p:spPr>
        <p:txBody>
          <a:bodyPr wrap="square" rtlCol="0">
            <a:spAutoFit/>
          </a:bodyPr>
          <a:lstStyle/>
          <a:p>
            <a:r>
              <a:rPr lang="en-US" sz="1350" b="1" dirty="0">
                <a:solidFill>
                  <a:schemeClr val="accent2">
                    <a:lumMod val="75000"/>
                  </a:schemeClr>
                </a:solidFill>
              </a:rPr>
              <a:t> </a:t>
            </a:r>
          </a:p>
          <a:p>
            <a:r>
              <a:rPr lang="en-US" sz="2400" b="1" dirty="0">
                <a:solidFill>
                  <a:schemeClr val="accent5">
                    <a:lumMod val="50000"/>
                  </a:schemeClr>
                </a:solidFill>
                <a:latin typeface="Arial" panose="020B0604020202020204" pitchFamily="34" charset="0"/>
                <a:cs typeface="Arial" panose="020B0604020202020204" pitchFamily="34" charset="0"/>
              </a:rPr>
              <a:t>Every Member, Every Age Said,</a:t>
            </a:r>
          </a:p>
          <a:p>
            <a:endParaRPr lang="en-US" sz="2400" b="1" dirty="0">
              <a:solidFill>
                <a:schemeClr val="accent5">
                  <a:lumMod val="50000"/>
                </a:schemeClr>
              </a:solidFill>
              <a:latin typeface="Arial" panose="020B0604020202020204" pitchFamily="34" charset="0"/>
              <a:cs typeface="Arial" panose="020B0604020202020204" pitchFamily="34" charset="0"/>
            </a:endParaRPr>
          </a:p>
          <a:p>
            <a:r>
              <a:rPr lang="en-US" sz="2400" b="1" dirty="0">
                <a:solidFill>
                  <a:schemeClr val="accent5">
                    <a:lumMod val="50000"/>
                  </a:schemeClr>
                </a:solidFill>
                <a:latin typeface="Arial" panose="020B0604020202020204" pitchFamily="34" charset="0"/>
                <a:cs typeface="Arial" panose="020B0604020202020204" pitchFamily="34" charset="0"/>
              </a:rPr>
              <a:t> “Here I Am Lord”!</a:t>
            </a:r>
          </a:p>
        </p:txBody>
      </p:sp>
    </p:spTree>
    <p:extLst>
      <p:ext uri="{BB962C8B-B14F-4D97-AF65-F5344CB8AC3E}">
        <p14:creationId xmlns:p14="http://schemas.microsoft.com/office/powerpoint/2010/main" val="11845291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5798" y="1558759"/>
            <a:ext cx="2264475" cy="3610778"/>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441" y="931614"/>
            <a:ext cx="4651872" cy="465187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558759"/>
            <a:ext cx="1793453" cy="3610778"/>
          </a:xfrm>
          <a:prstGeom prst="rect">
            <a:avLst/>
          </a:prstGeom>
        </p:spPr>
      </p:pic>
    </p:spTree>
    <p:extLst>
      <p:ext uri="{BB962C8B-B14F-4D97-AF65-F5344CB8AC3E}">
        <p14:creationId xmlns:p14="http://schemas.microsoft.com/office/powerpoint/2010/main" val="29899896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868362"/>
          </a:xfrm>
        </p:spPr>
        <p:txBody>
          <a:bodyPr vert="horz" lIns="91440" tIns="45720" rIns="91440" bIns="45720" rtlCol="0" anchor="ctr">
            <a:normAutofit fontScale="90000"/>
          </a:bodyPr>
          <a:lstStyle/>
          <a:p>
            <a:pPr>
              <a:lnSpc>
                <a:spcPct val="90000"/>
              </a:lnSpc>
            </a:pPr>
            <a:br>
              <a:rPr lang="en-US" sz="3600" kern="1200" cap="none" spc="-100" baseline="0" dirty="0">
                <a:ln>
                  <a:noFill/>
                </a:ln>
                <a:effectLst/>
                <a:latin typeface="+mj-lt"/>
                <a:ea typeface="+mj-ea"/>
                <a:cs typeface="+mj-cs"/>
              </a:rPr>
            </a:br>
            <a:r>
              <a:rPr lang="en-US" sz="3600" b="1" kern="1200" cap="none" spc="-100" baseline="0" dirty="0">
                <a:ln>
                  <a:noFill/>
                </a:ln>
                <a:solidFill>
                  <a:srgbClr val="8E795E"/>
                </a:solidFill>
                <a:effectLst/>
                <a:latin typeface="Arial" panose="020B0604020202020204" pitchFamily="34" charset="0"/>
                <a:cs typeface="Arial" panose="020B0604020202020204" pitchFamily="34" charset="0"/>
              </a:rPr>
              <a:t>Meaningful Resources</a:t>
            </a:r>
          </a:p>
        </p:txBody>
      </p:sp>
      <p:sp>
        <p:nvSpPr>
          <p:cNvPr id="6" name="TextBox 5"/>
          <p:cNvSpPr txBox="1"/>
          <p:nvPr/>
        </p:nvSpPr>
        <p:spPr>
          <a:xfrm>
            <a:off x="457200" y="1536192"/>
            <a:ext cx="3657600" cy="4590288"/>
          </a:xfrm>
          <a:prstGeom prst="rect">
            <a:avLst/>
          </a:prstGeom>
        </p:spPr>
        <p:txBody>
          <a:bodyPr vert="horz" lIns="91440" tIns="45720" rIns="91440" bIns="45720" rtlCol="0">
            <a:normAutofit/>
          </a:bodyPr>
          <a:lstStyle/>
          <a:p>
            <a:pPr indent="-228600">
              <a:lnSpc>
                <a:spcPct val="90000"/>
              </a:lnSpc>
              <a:spcBef>
                <a:spcPct val="20000"/>
              </a:spcBef>
              <a:buFont typeface="Arial" pitchFamily="34" charset="0"/>
              <a:buChar char="•"/>
            </a:pPr>
            <a:r>
              <a:rPr lang="en-US" sz="2400" b="1" dirty="0">
                <a:solidFill>
                  <a:schemeClr val="accent5">
                    <a:lumMod val="50000"/>
                  </a:schemeClr>
                </a:solidFill>
                <a:latin typeface="Arial" panose="020B0604020202020204" pitchFamily="34" charset="0"/>
                <a:cs typeface="Arial" panose="020B0604020202020204" pitchFamily="34" charset="0"/>
              </a:rPr>
              <a:t>Prayers, Reflections, Lyrics, Scripture References that tied into the four aspects of the theme and the sermon series: </a:t>
            </a:r>
          </a:p>
          <a:p>
            <a:pPr indent="-228600">
              <a:lnSpc>
                <a:spcPct val="90000"/>
              </a:lnSpc>
              <a:spcBef>
                <a:spcPct val="20000"/>
              </a:spcBef>
              <a:buFont typeface="Arial" pitchFamily="34" charset="0"/>
              <a:buChar char="•"/>
            </a:pPr>
            <a:r>
              <a:rPr lang="en-US" sz="2800" b="1" dirty="0">
                <a:solidFill>
                  <a:schemeClr val="accent5">
                    <a:lumMod val="50000"/>
                  </a:schemeClr>
                </a:solidFill>
                <a:latin typeface="Arial" panose="020B0604020202020204" pitchFamily="34" charset="0"/>
                <a:cs typeface="Arial" panose="020B0604020202020204" pitchFamily="34" charset="0"/>
              </a:rPr>
              <a:t>Acceptance</a:t>
            </a:r>
          </a:p>
          <a:p>
            <a:pPr indent="-228600">
              <a:lnSpc>
                <a:spcPct val="90000"/>
              </a:lnSpc>
              <a:spcBef>
                <a:spcPct val="20000"/>
              </a:spcBef>
              <a:buFont typeface="Arial" pitchFamily="34" charset="0"/>
              <a:buChar char="•"/>
            </a:pPr>
            <a:r>
              <a:rPr lang="en-US" sz="2800" b="1" dirty="0">
                <a:solidFill>
                  <a:schemeClr val="accent5">
                    <a:lumMod val="50000"/>
                  </a:schemeClr>
                </a:solidFill>
                <a:latin typeface="Arial" panose="020B0604020202020204" pitchFamily="34" charset="0"/>
                <a:cs typeface="Arial" panose="020B0604020202020204" pitchFamily="34" charset="0"/>
              </a:rPr>
              <a:t>Abundance</a:t>
            </a:r>
          </a:p>
          <a:p>
            <a:pPr indent="-228600">
              <a:lnSpc>
                <a:spcPct val="90000"/>
              </a:lnSpc>
              <a:spcBef>
                <a:spcPct val="20000"/>
              </a:spcBef>
              <a:buFont typeface="Arial" pitchFamily="34" charset="0"/>
              <a:buChar char="•"/>
            </a:pPr>
            <a:r>
              <a:rPr lang="en-US" sz="2800" b="1" dirty="0">
                <a:solidFill>
                  <a:schemeClr val="accent5">
                    <a:lumMod val="50000"/>
                  </a:schemeClr>
                </a:solidFill>
                <a:latin typeface="Arial" panose="020B0604020202020204" pitchFamily="34" charset="0"/>
                <a:cs typeface="Arial" panose="020B0604020202020204" pitchFamily="34" charset="0"/>
              </a:rPr>
              <a:t>Risen</a:t>
            </a:r>
          </a:p>
          <a:p>
            <a:pPr indent="-228600">
              <a:lnSpc>
                <a:spcPct val="90000"/>
              </a:lnSpc>
              <a:spcBef>
                <a:spcPct val="20000"/>
              </a:spcBef>
              <a:buFont typeface="Arial" pitchFamily="34" charset="0"/>
              <a:buChar char="•"/>
            </a:pPr>
            <a:r>
              <a:rPr lang="en-US" sz="2800" b="1" dirty="0">
                <a:solidFill>
                  <a:schemeClr val="accent5">
                    <a:lumMod val="50000"/>
                  </a:schemeClr>
                </a:solidFill>
                <a:latin typeface="Arial" panose="020B0604020202020204" pitchFamily="34" charset="0"/>
                <a:cs typeface="Arial" panose="020B0604020202020204" pitchFamily="34" charset="0"/>
              </a:rPr>
              <a:t>Devoted</a:t>
            </a:r>
          </a:p>
        </p:txBody>
      </p:sp>
      <p:pic>
        <p:nvPicPr>
          <p:cNvPr id="4"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113362" y="1267365"/>
            <a:ext cx="4240451" cy="4323270"/>
          </a:xfrm>
          <a:noFill/>
        </p:spPr>
      </p:pic>
    </p:spTree>
    <p:extLst>
      <p:ext uri="{BB962C8B-B14F-4D97-AF65-F5344CB8AC3E}">
        <p14:creationId xmlns:p14="http://schemas.microsoft.com/office/powerpoint/2010/main" val="29253325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solidFill>
                  <a:schemeClr val="accent2">
                    <a:lumMod val="75000"/>
                  </a:schemeClr>
                </a:solidFill>
                <a:latin typeface="Arial" panose="020B0604020202020204" pitchFamily="34" charset="0"/>
                <a:cs typeface="Arial" panose="020B0604020202020204" pitchFamily="34" charset="0"/>
              </a:rPr>
              <a:t> </a:t>
            </a:r>
            <a:r>
              <a:rPr lang="en-US" sz="4000" b="1" dirty="0">
                <a:solidFill>
                  <a:schemeClr val="accent5">
                    <a:lumMod val="50000"/>
                  </a:schemeClr>
                </a:solidFill>
                <a:latin typeface="Arial" panose="020B0604020202020204" pitchFamily="34" charset="0"/>
                <a:cs typeface="Arial" panose="020B0604020202020204" pitchFamily="34" charset="0"/>
              </a:rPr>
              <a:t>What Happened?</a:t>
            </a:r>
          </a:p>
        </p:txBody>
      </p:sp>
      <p:sp>
        <p:nvSpPr>
          <p:cNvPr id="3" name="Content Placeholder 2"/>
          <p:cNvSpPr>
            <a:spLocks noGrp="1"/>
          </p:cNvSpPr>
          <p:nvPr>
            <p:ph sz="half" idx="1"/>
          </p:nvPr>
        </p:nvSpPr>
        <p:spPr>
          <a:xfrm>
            <a:off x="152400" y="1536192"/>
            <a:ext cx="4267200" cy="5169408"/>
          </a:xfrm>
        </p:spPr>
        <p:txBody>
          <a:bodyPr>
            <a:normAutofit fontScale="77500" lnSpcReduction="20000"/>
          </a:bodyPr>
          <a:lstStyle/>
          <a:p>
            <a:r>
              <a:rPr lang="en-US" b="1" dirty="0">
                <a:solidFill>
                  <a:srgbClr val="0070C0"/>
                </a:solidFill>
                <a:latin typeface="Arial" panose="020B0604020202020204" pitchFamily="34" charset="0"/>
                <a:cs typeface="Arial" panose="020B0604020202020204" pitchFamily="34" charset="0"/>
              </a:rPr>
              <a:t>Pledges came in faster than ever</a:t>
            </a:r>
          </a:p>
          <a:p>
            <a:r>
              <a:rPr lang="en-US" b="1" dirty="0">
                <a:solidFill>
                  <a:srgbClr val="0070C0"/>
                </a:solidFill>
                <a:latin typeface="Arial" panose="020B0604020202020204" pitchFamily="34" charset="0"/>
                <a:cs typeface="Arial" panose="020B0604020202020204" pitchFamily="34" charset="0"/>
              </a:rPr>
              <a:t>6 Households at least doubled their pledge</a:t>
            </a:r>
          </a:p>
          <a:p>
            <a:r>
              <a:rPr lang="en-US" b="1" dirty="0">
                <a:solidFill>
                  <a:srgbClr val="0070C0"/>
                </a:solidFill>
                <a:latin typeface="Arial" panose="020B0604020202020204" pitchFamily="34" charset="0"/>
                <a:cs typeface="Arial" panose="020B0604020202020204" pitchFamily="34" charset="0"/>
              </a:rPr>
              <a:t>Average pledge increased by 12%</a:t>
            </a:r>
          </a:p>
          <a:p>
            <a:r>
              <a:rPr lang="en-US" b="1" dirty="0">
                <a:solidFill>
                  <a:srgbClr val="0070C0"/>
                </a:solidFill>
                <a:latin typeface="Arial" panose="020B0604020202020204" pitchFamily="34" charset="0"/>
                <a:cs typeface="Arial" panose="020B0604020202020204" pitchFamily="34" charset="0"/>
              </a:rPr>
              <a:t>Many families by year end gave significantly more than they pledged</a:t>
            </a:r>
          </a:p>
          <a:p>
            <a:r>
              <a:rPr lang="en-US" b="1" dirty="0">
                <a:solidFill>
                  <a:srgbClr val="0070C0"/>
                </a:solidFill>
                <a:latin typeface="Arial" panose="020B0604020202020204" pitchFamily="34" charset="0"/>
                <a:cs typeface="Arial" panose="020B0604020202020204" pitchFamily="34" charset="0"/>
              </a:rPr>
              <a:t>Many large one-time gifts came in</a:t>
            </a:r>
          </a:p>
          <a:p>
            <a:r>
              <a:rPr lang="en-US" b="1" dirty="0">
                <a:solidFill>
                  <a:srgbClr val="0070C0"/>
                </a:solidFill>
                <a:latin typeface="Arial" panose="020B0604020202020204" pitchFamily="34" charset="0"/>
                <a:cs typeface="Arial" panose="020B0604020202020204" pitchFamily="34" charset="0"/>
              </a:rPr>
              <a:t>Exceeded lost billboard revenue</a:t>
            </a:r>
          </a:p>
          <a:p>
            <a:r>
              <a:rPr lang="en-US" b="1" dirty="0">
                <a:solidFill>
                  <a:srgbClr val="0070C0"/>
                </a:solidFill>
                <a:latin typeface="Arial" panose="020B0604020202020204" pitchFamily="34" charset="0"/>
                <a:cs typeface="Arial" panose="020B0604020202020204" pitchFamily="34" charset="0"/>
              </a:rPr>
              <a:t>Continued into 2017 with a successful capital campaign</a:t>
            </a:r>
          </a:p>
        </p:txBody>
      </p:sp>
      <p:sp>
        <p:nvSpPr>
          <p:cNvPr id="4" name="Content Placeholder 3"/>
          <p:cNvSpPr>
            <a:spLocks noGrp="1"/>
          </p:cNvSpPr>
          <p:nvPr>
            <p:ph sz="half" idx="2"/>
          </p:nvPr>
        </p:nvSpPr>
        <p:spPr>
          <a:xfrm>
            <a:off x="4419600" y="1145485"/>
            <a:ext cx="3657600" cy="4640313"/>
          </a:xfrm>
        </p:spPr>
        <p:txBody>
          <a:bodyPr>
            <a:normAutofit fontScale="77500" lnSpcReduction="20000"/>
          </a:bodyPr>
          <a:lstStyle/>
          <a:p>
            <a:endParaRPr lang="en-US" dirty="0"/>
          </a:p>
          <a:p>
            <a:endParaRPr lang="en-US" dirty="0"/>
          </a:p>
          <a:p>
            <a:endParaRPr lang="en-US" dirty="0"/>
          </a:p>
          <a:p>
            <a:pPr marL="114300" indent="0">
              <a:buNone/>
            </a:pPr>
            <a:r>
              <a:rPr lang="en-US" b="1" dirty="0">
                <a:solidFill>
                  <a:schemeClr val="accent5">
                    <a:lumMod val="50000"/>
                  </a:schemeClr>
                </a:solidFill>
              </a:rPr>
              <a:t>“The entire culture of giving here changed in 2017. For the first time we moved away from focus on the budget to God’s abundance in our lives. The people of St. Aidan’s increased their commitment to God, not just this congregation,  as a result of this campaign.”  </a:t>
            </a:r>
          </a:p>
          <a:p>
            <a:r>
              <a:rPr lang="en-US" b="1" dirty="0">
                <a:solidFill>
                  <a:schemeClr val="accent5">
                    <a:lumMod val="50000"/>
                  </a:schemeClr>
                </a:solidFill>
              </a:rPr>
              <a:t>The Rev. Les Carpenter</a:t>
            </a:r>
          </a:p>
        </p:txBody>
      </p:sp>
    </p:spTree>
    <p:extLst>
      <p:ext uri="{BB962C8B-B14F-4D97-AF65-F5344CB8AC3E}">
        <p14:creationId xmlns:p14="http://schemas.microsoft.com/office/powerpoint/2010/main" val="4397633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457200"/>
            <a:ext cx="6248400" cy="838200"/>
          </a:xfrm>
        </p:spPr>
        <p:txBody>
          <a:bodyPr>
            <a:normAutofit fontScale="90000"/>
          </a:bodyPr>
          <a:lstStyle/>
          <a:p>
            <a:br>
              <a:rPr lang="en-US" b="1" dirty="0">
                <a:solidFill>
                  <a:schemeClr val="accent2">
                    <a:lumMod val="75000"/>
                  </a:schemeClr>
                </a:solidFill>
              </a:rPr>
            </a:br>
            <a:r>
              <a:rPr lang="en-US" b="1" dirty="0">
                <a:solidFill>
                  <a:schemeClr val="accent5">
                    <a:lumMod val="50000"/>
                  </a:schemeClr>
                </a:solidFill>
                <a:latin typeface="Arial" panose="020B0604020202020204" pitchFamily="34" charset="0"/>
                <a:cs typeface="Arial" panose="020B0604020202020204" pitchFamily="34" charset="0"/>
              </a:rPr>
              <a:t>Why the Great Results?</a:t>
            </a:r>
            <a:br>
              <a:rPr lang="en-US" b="1" dirty="0">
                <a:solidFill>
                  <a:schemeClr val="accent5">
                    <a:lumMod val="50000"/>
                  </a:schemeClr>
                </a:solidFill>
                <a:latin typeface="Arial" panose="020B0604020202020204" pitchFamily="34" charset="0"/>
                <a:cs typeface="Arial" panose="020B0604020202020204" pitchFamily="34" charset="0"/>
              </a:rPr>
            </a:br>
            <a:br>
              <a:rPr lang="en-US" b="1" dirty="0">
                <a:solidFill>
                  <a:schemeClr val="accent5">
                    <a:lumMod val="50000"/>
                  </a:schemeClr>
                </a:solidFill>
                <a:latin typeface="Arial" panose="020B0604020202020204" pitchFamily="34" charset="0"/>
                <a:cs typeface="Arial" panose="020B0604020202020204" pitchFamily="34" charset="0"/>
              </a:rPr>
            </a:br>
            <a:endParaRPr lang="en-US" sz="3975" b="1" dirty="0">
              <a:solidFill>
                <a:schemeClr val="accent5">
                  <a:lumMod val="50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066800"/>
            <a:ext cx="7620000" cy="5334000"/>
          </a:xfrm>
        </p:spPr>
        <p:txBody>
          <a:bodyPr>
            <a:normAutofit/>
          </a:bodyPr>
          <a:lstStyle/>
          <a:p>
            <a:r>
              <a:rPr lang="en-US" b="1" dirty="0">
                <a:solidFill>
                  <a:srgbClr val="0070C0"/>
                </a:solidFill>
                <a:latin typeface="Arial" panose="020B0604020202020204" pitchFamily="34" charset="0"/>
                <a:cs typeface="Arial" panose="020B0604020202020204" pitchFamily="34" charset="0"/>
              </a:rPr>
              <a:t>Leaders Became Fearlessly Faithful</a:t>
            </a:r>
          </a:p>
          <a:p>
            <a:endParaRPr lang="en-US" b="1" dirty="0">
              <a:solidFill>
                <a:srgbClr val="0070C0"/>
              </a:solidFill>
              <a:latin typeface="Arial" panose="020B0604020202020204" pitchFamily="34" charset="0"/>
              <a:cs typeface="Arial" panose="020B0604020202020204" pitchFamily="34" charset="0"/>
            </a:endParaRPr>
          </a:p>
          <a:p>
            <a:r>
              <a:rPr lang="en-US" b="1" dirty="0">
                <a:solidFill>
                  <a:srgbClr val="0070C0"/>
                </a:solidFill>
                <a:latin typeface="Arial" panose="020B0604020202020204" pitchFamily="34" charset="0"/>
                <a:cs typeface="Arial" panose="020B0604020202020204" pitchFamily="34" charset="0"/>
              </a:rPr>
              <a:t>Emphasis on Giving to God through the Church’s Mission and Vision</a:t>
            </a:r>
          </a:p>
          <a:p>
            <a:endParaRPr lang="en-US" b="1" dirty="0">
              <a:solidFill>
                <a:srgbClr val="0070C0"/>
              </a:solidFill>
              <a:latin typeface="Arial" panose="020B0604020202020204" pitchFamily="34" charset="0"/>
              <a:cs typeface="Arial" panose="020B0604020202020204" pitchFamily="34" charset="0"/>
            </a:endParaRPr>
          </a:p>
          <a:p>
            <a:r>
              <a:rPr lang="en-US" b="1" dirty="0">
                <a:solidFill>
                  <a:srgbClr val="0070C0"/>
                </a:solidFill>
                <a:latin typeface="Arial" panose="020B0604020202020204" pitchFamily="34" charset="0"/>
                <a:cs typeface="Arial" panose="020B0604020202020204" pitchFamily="34" charset="0"/>
              </a:rPr>
              <a:t>Coordinated Team Effort, Focus, Plan, Hard Work</a:t>
            </a:r>
          </a:p>
          <a:p>
            <a:endParaRPr lang="en-US" b="1" dirty="0">
              <a:solidFill>
                <a:srgbClr val="0070C0"/>
              </a:solidFill>
              <a:latin typeface="Arial" panose="020B0604020202020204" pitchFamily="34" charset="0"/>
              <a:cs typeface="Arial" panose="020B0604020202020204" pitchFamily="34" charset="0"/>
            </a:endParaRPr>
          </a:p>
          <a:p>
            <a:r>
              <a:rPr lang="en-US" b="1" dirty="0">
                <a:solidFill>
                  <a:srgbClr val="0070C0"/>
                </a:solidFill>
                <a:latin typeface="Arial" panose="020B0604020202020204" pitchFamily="34" charset="0"/>
                <a:cs typeface="Arial" panose="020B0604020202020204" pitchFamily="34" charset="0"/>
              </a:rPr>
              <a:t>Challenge Was Integrated into Creative Approach</a:t>
            </a:r>
          </a:p>
          <a:p>
            <a:endParaRPr lang="en-US" b="1" dirty="0">
              <a:solidFill>
                <a:srgbClr val="0070C0"/>
              </a:solidFill>
              <a:latin typeface="Arial" panose="020B0604020202020204" pitchFamily="34" charset="0"/>
              <a:cs typeface="Arial" panose="020B0604020202020204" pitchFamily="34" charset="0"/>
            </a:endParaRPr>
          </a:p>
          <a:p>
            <a:r>
              <a:rPr lang="en-US" b="1" dirty="0">
                <a:solidFill>
                  <a:srgbClr val="0070C0"/>
                </a:solidFill>
                <a:latin typeface="Arial" panose="020B0604020202020204" pitchFamily="34" charset="0"/>
                <a:cs typeface="Arial" panose="020B0604020202020204" pitchFamily="34" charset="0"/>
              </a:rPr>
              <a:t>Continuous Visual Reminders Thru Various Media</a:t>
            </a:r>
          </a:p>
          <a:p>
            <a:endParaRPr lang="en-US" b="1" dirty="0">
              <a:solidFill>
                <a:srgbClr val="0070C0"/>
              </a:solidFill>
              <a:latin typeface="Arial" panose="020B0604020202020204" pitchFamily="34" charset="0"/>
              <a:cs typeface="Arial" panose="020B0604020202020204" pitchFamily="34" charset="0"/>
            </a:endParaRPr>
          </a:p>
          <a:p>
            <a:r>
              <a:rPr lang="en-US" b="1" dirty="0">
                <a:solidFill>
                  <a:srgbClr val="0070C0"/>
                </a:solidFill>
                <a:latin typeface="Arial" panose="020B0604020202020204" pitchFamily="34" charset="0"/>
                <a:cs typeface="Arial" panose="020B0604020202020204" pitchFamily="34" charset="0"/>
              </a:rPr>
              <a:t>Every Person Given Opportunity &amp; Expected To Engage in Campaign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3000" y="6035087"/>
            <a:ext cx="3349716" cy="731426"/>
          </a:xfrm>
          <a:prstGeom prst="rect">
            <a:avLst/>
          </a:prstGeom>
        </p:spPr>
      </p:pic>
    </p:spTree>
    <p:extLst>
      <p:ext uri="{BB962C8B-B14F-4D97-AF65-F5344CB8AC3E}">
        <p14:creationId xmlns:p14="http://schemas.microsoft.com/office/powerpoint/2010/main" val="11442697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610600" cy="1143000"/>
          </a:xfrm>
        </p:spPr>
        <p:txBody>
          <a:bodyPr/>
          <a:lstStyle/>
          <a:p>
            <a:r>
              <a:rPr lang="en-US" sz="4400" b="1" dirty="0">
                <a:solidFill>
                  <a:schemeClr val="tx1">
                    <a:lumMod val="75000"/>
                    <a:lumOff val="25000"/>
                  </a:schemeClr>
                </a:solidFill>
                <a:latin typeface="Arial" pitchFamily="34" charset="0"/>
                <a:cs typeface="Arial" pitchFamily="34" charset="0"/>
              </a:rPr>
              <a:t>   </a:t>
            </a:r>
            <a:br>
              <a:rPr lang="en-US" sz="4400" b="1" dirty="0">
                <a:solidFill>
                  <a:schemeClr val="tx1">
                    <a:lumMod val="75000"/>
                    <a:lumOff val="25000"/>
                  </a:schemeClr>
                </a:solidFill>
                <a:latin typeface="Arial" pitchFamily="34" charset="0"/>
                <a:cs typeface="Arial" pitchFamily="34" charset="0"/>
              </a:rPr>
            </a:br>
            <a:r>
              <a:rPr lang="en-US" sz="4400" b="1" dirty="0">
                <a:solidFill>
                  <a:schemeClr val="tx1">
                    <a:lumMod val="75000"/>
                    <a:lumOff val="25000"/>
                  </a:schemeClr>
                </a:solidFill>
                <a:latin typeface="Arial" pitchFamily="34" charset="0"/>
                <a:cs typeface="Arial" pitchFamily="34" charset="0"/>
              </a:rPr>
              <a:t> </a:t>
            </a:r>
            <a:r>
              <a:rPr lang="en-US" sz="4400" b="1" dirty="0">
                <a:solidFill>
                  <a:schemeClr val="accent5">
                    <a:lumMod val="50000"/>
                  </a:schemeClr>
                </a:solidFill>
                <a:latin typeface="Arial" pitchFamily="34" charset="0"/>
                <a:cs typeface="Arial" pitchFamily="34" charset="0"/>
              </a:rPr>
              <a:t>Programs Other Than TENS</a:t>
            </a:r>
          </a:p>
        </p:txBody>
      </p:sp>
      <p:sp>
        <p:nvSpPr>
          <p:cNvPr id="3" name="Content Placeholder 2"/>
          <p:cNvSpPr>
            <a:spLocks noGrp="1"/>
          </p:cNvSpPr>
          <p:nvPr>
            <p:ph idx="1"/>
          </p:nvPr>
        </p:nvSpPr>
        <p:spPr>
          <a:xfrm>
            <a:off x="381000" y="1295400"/>
            <a:ext cx="7696200" cy="5105400"/>
          </a:xfrm>
        </p:spPr>
        <p:txBody>
          <a:bodyPr>
            <a:normAutofit/>
          </a:bodyPr>
          <a:lstStyle/>
          <a:p>
            <a:pPr marL="114300" indent="0">
              <a:buNone/>
            </a:pPr>
            <a:endParaRPr lang="en-US" dirty="0"/>
          </a:p>
          <a:p>
            <a:pPr marL="114300" indent="0">
              <a:buNone/>
            </a:pPr>
            <a:endParaRPr lang="en-US" dirty="0"/>
          </a:p>
          <a:p>
            <a:pPr marL="114300" indent="0">
              <a:buNone/>
            </a:pPr>
            <a:r>
              <a:rPr lang="en-US" sz="2400" dirty="0">
                <a:latin typeface="Arial" pitchFamily="34" charset="0"/>
                <a:cs typeface="Arial" pitchFamily="34" charset="0"/>
              </a:rPr>
              <a:t>1. </a:t>
            </a:r>
            <a:r>
              <a:rPr lang="en-US" sz="2800" i="1" dirty="0">
                <a:latin typeface="Arial" pitchFamily="34" charset="0"/>
                <a:cs typeface="Arial" pitchFamily="34" charset="0"/>
              </a:rPr>
              <a:t>In His Steps</a:t>
            </a:r>
          </a:p>
          <a:p>
            <a:pPr marL="114300" indent="0">
              <a:buNone/>
            </a:pPr>
            <a:r>
              <a:rPr lang="en-US" sz="2800" dirty="0">
                <a:latin typeface="Arial" pitchFamily="34" charset="0"/>
                <a:cs typeface="Arial" pitchFamily="34" charset="0"/>
              </a:rPr>
              <a:t>2. </a:t>
            </a:r>
            <a:r>
              <a:rPr lang="en-US" sz="2800" i="1" dirty="0">
                <a:latin typeface="Arial" pitchFamily="34" charset="0"/>
                <a:cs typeface="Arial" pitchFamily="34" charset="0"/>
              </a:rPr>
              <a:t>New Consecration Sunday-Herb Miller</a:t>
            </a:r>
          </a:p>
          <a:p>
            <a:pPr marL="114300" indent="0">
              <a:buNone/>
            </a:pPr>
            <a:endParaRPr lang="en-US" sz="2400" dirty="0">
              <a:latin typeface="Arial" pitchFamily="34" charset="0"/>
              <a:cs typeface="Arial" pitchFamily="34" charset="0"/>
            </a:endParaRPr>
          </a:p>
          <a:p>
            <a:pPr marL="114300" indent="0">
              <a:buNone/>
            </a:pPr>
            <a:r>
              <a:rPr lang="en-US" sz="2400" dirty="0">
                <a:latin typeface="Arial" pitchFamily="34" charset="0"/>
                <a:cs typeface="Arial" pitchFamily="34" charset="0"/>
              </a:rPr>
              <a:t>Common between the two: </a:t>
            </a:r>
          </a:p>
          <a:p>
            <a:pPr marL="114300" indent="0">
              <a:buNone/>
            </a:pPr>
            <a:r>
              <a:rPr lang="en-US" sz="2400" dirty="0">
                <a:latin typeface="Arial" pitchFamily="34" charset="0"/>
                <a:cs typeface="Arial" pitchFamily="34" charset="0"/>
              </a:rPr>
              <a:t>Holding back pledge cards until an ingathering during worship at the end of the campaign</a:t>
            </a:r>
          </a:p>
          <a:p>
            <a:pPr marL="114300" indent="0">
              <a:buNone/>
            </a:pPr>
            <a:endParaRPr lang="en-US" sz="2400" dirty="0">
              <a:latin typeface="Arial" pitchFamily="34" charset="0"/>
              <a:cs typeface="Arial" pitchFamily="34" charset="0"/>
            </a:endParaRPr>
          </a:p>
          <a:p>
            <a:pPr marL="114300" indent="0">
              <a:buNone/>
            </a:pPr>
            <a:r>
              <a:rPr lang="en-US" sz="2400" dirty="0">
                <a:latin typeface="Arial" pitchFamily="34" charset="0"/>
                <a:cs typeface="Arial" pitchFamily="34" charset="0"/>
              </a:rPr>
              <a:t>3. </a:t>
            </a:r>
            <a:r>
              <a:rPr lang="en-US" sz="2400" i="1" dirty="0">
                <a:latin typeface="Arial" pitchFamily="34" charset="0"/>
                <a:cs typeface="Arial" pitchFamily="34" charset="0"/>
              </a:rPr>
              <a:t>Simple Enough </a:t>
            </a:r>
            <a:r>
              <a:rPr lang="en-US" sz="2400" dirty="0">
                <a:latin typeface="Arial" pitchFamily="34" charset="0"/>
                <a:cs typeface="Arial" pitchFamily="34" charset="0"/>
              </a:rPr>
              <a:t>– Andy Hamilton</a:t>
            </a:r>
          </a:p>
        </p:txBody>
      </p:sp>
    </p:spTree>
    <p:extLst>
      <p:ext uri="{BB962C8B-B14F-4D97-AF65-F5344CB8AC3E}">
        <p14:creationId xmlns:p14="http://schemas.microsoft.com/office/powerpoint/2010/main" val="28648539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AF09-9B78-1197-8249-F18B4F286580}"/>
              </a:ext>
            </a:extLst>
          </p:cNvPr>
          <p:cNvSpPr>
            <a:spLocks noGrp="1"/>
          </p:cNvSpPr>
          <p:nvPr>
            <p:ph type="title"/>
          </p:nvPr>
        </p:nvSpPr>
        <p:spPr/>
        <p:txBody>
          <a:bodyPr/>
          <a:lstStyle/>
          <a:p>
            <a:r>
              <a:rPr lang="en-US" sz="4000" b="1" dirty="0">
                <a:latin typeface="Arial" panose="020B0604020202020204" pitchFamily="34" charset="0"/>
                <a:cs typeface="Arial" panose="020B0604020202020204" pitchFamily="34" charset="0"/>
              </a:rPr>
              <a:t>Your Turn To Talk</a:t>
            </a:r>
          </a:p>
        </p:txBody>
      </p:sp>
      <p:sp>
        <p:nvSpPr>
          <p:cNvPr id="3" name="Content Placeholder 2">
            <a:extLst>
              <a:ext uri="{FF2B5EF4-FFF2-40B4-BE49-F238E27FC236}">
                <a16:creationId xmlns:a16="http://schemas.microsoft.com/office/drawing/2014/main" id="{4EADB801-D7E6-C316-B0C9-26A0E703D583}"/>
              </a:ext>
            </a:extLst>
          </p:cNvPr>
          <p:cNvSpPr>
            <a:spLocks noGrp="1"/>
          </p:cNvSpPr>
          <p:nvPr>
            <p:ph idx="1"/>
          </p:nvPr>
        </p:nvSpPr>
        <p:spPr>
          <a:xfrm>
            <a:off x="228600" y="1417638"/>
            <a:ext cx="7848600" cy="4983162"/>
          </a:xfrm>
        </p:spPr>
        <p:txBody>
          <a:bodyPr>
            <a:normAutofit/>
          </a:bodyPr>
          <a:lstStyle/>
          <a:p>
            <a:endParaRPr lang="en-US" dirty="0"/>
          </a:p>
          <a:p>
            <a:r>
              <a:rPr lang="en-US" sz="2400" dirty="0">
                <a:solidFill>
                  <a:schemeClr val="tx2">
                    <a:lumMod val="75000"/>
                  </a:schemeClr>
                </a:solidFill>
                <a:latin typeface="Arial" panose="020B0604020202020204" pitchFamily="34" charset="0"/>
                <a:cs typeface="Arial" panose="020B0604020202020204" pitchFamily="34" charset="0"/>
              </a:rPr>
              <a:t>Turn to a few people next to you and share the following:</a:t>
            </a:r>
          </a:p>
          <a:p>
            <a:pPr lvl="2"/>
            <a:endParaRPr lang="en-US" sz="2400" dirty="0">
              <a:solidFill>
                <a:schemeClr val="tx2">
                  <a:lumMod val="75000"/>
                </a:schemeClr>
              </a:solidFill>
              <a:latin typeface="Arial" panose="020B0604020202020204" pitchFamily="34" charset="0"/>
              <a:cs typeface="Arial" panose="020B0604020202020204" pitchFamily="34" charset="0"/>
            </a:endParaRPr>
          </a:p>
          <a:p>
            <a:pPr lvl="2"/>
            <a:r>
              <a:rPr lang="en-US" sz="2400" dirty="0">
                <a:solidFill>
                  <a:schemeClr val="tx2">
                    <a:lumMod val="75000"/>
                  </a:schemeClr>
                </a:solidFill>
                <a:latin typeface="Arial" panose="020B0604020202020204" pitchFamily="34" charset="0"/>
                <a:cs typeface="Arial" panose="020B0604020202020204" pitchFamily="34" charset="0"/>
              </a:rPr>
              <a:t>One creative theme/element or change from the norm in an annual campaign for your church that you thought was effective and why   </a:t>
            </a:r>
          </a:p>
          <a:p>
            <a:pPr lvl="2"/>
            <a:endParaRPr lang="en-US" sz="2400" dirty="0">
              <a:solidFill>
                <a:schemeClr val="tx2">
                  <a:lumMod val="75000"/>
                </a:schemeClr>
              </a:solidFill>
              <a:latin typeface="Arial" panose="020B0604020202020204" pitchFamily="34" charset="0"/>
              <a:cs typeface="Arial" panose="020B0604020202020204" pitchFamily="34" charset="0"/>
            </a:endParaRPr>
          </a:p>
          <a:p>
            <a:pPr lvl="2"/>
            <a:r>
              <a:rPr lang="en-US" sz="2400" dirty="0">
                <a:solidFill>
                  <a:schemeClr val="tx2">
                    <a:lumMod val="75000"/>
                  </a:schemeClr>
                </a:solidFill>
                <a:latin typeface="Arial" panose="020B0604020202020204" pitchFamily="34" charset="0"/>
                <a:cs typeface="Arial" panose="020B0604020202020204" pitchFamily="34" charset="0"/>
              </a:rPr>
              <a:t>If you can’t recall a creative element or change, talk about your church’s current process in planning an annual campaign and your thoughts about how it could be improved.</a:t>
            </a:r>
          </a:p>
        </p:txBody>
      </p:sp>
    </p:spTree>
    <p:extLst>
      <p:ext uri="{BB962C8B-B14F-4D97-AF65-F5344CB8AC3E}">
        <p14:creationId xmlns:p14="http://schemas.microsoft.com/office/powerpoint/2010/main" val="19941919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B5E08-BA58-BA8A-657A-12856F118252}"/>
              </a:ext>
            </a:extLst>
          </p:cNvPr>
          <p:cNvSpPr>
            <a:spLocks noGrp="1"/>
          </p:cNvSpPr>
          <p:nvPr>
            <p:ph type="title"/>
          </p:nvPr>
        </p:nvSpPr>
        <p:spPr/>
        <p:txBody>
          <a:bodyPr/>
          <a:lstStyle/>
          <a:p>
            <a:r>
              <a:rPr lang="en-US" dirty="0" err="1"/>
              <a:t>Pr</a:t>
            </a:r>
            <a:endParaRPr lang="en-US" dirty="0"/>
          </a:p>
        </p:txBody>
      </p:sp>
      <p:sp>
        <p:nvSpPr>
          <p:cNvPr id="3" name="Content Placeholder 2">
            <a:extLst>
              <a:ext uri="{FF2B5EF4-FFF2-40B4-BE49-F238E27FC236}">
                <a16:creationId xmlns:a16="http://schemas.microsoft.com/office/drawing/2014/main" id="{6AD17FD7-63AE-518E-44F9-6C19996FEA77}"/>
              </a:ext>
            </a:extLst>
          </p:cNvPr>
          <p:cNvSpPr>
            <a:spLocks noGrp="1"/>
          </p:cNvSpPr>
          <p:nvPr>
            <p:ph idx="1"/>
          </p:nvPr>
        </p:nvSpPr>
        <p:spPr>
          <a:xfrm>
            <a:off x="457200" y="2286000"/>
            <a:ext cx="7620000" cy="4114800"/>
          </a:xfrm>
        </p:spPr>
        <p:txBody>
          <a:bodyPr/>
          <a:lstStyle/>
          <a:p>
            <a:endParaRPr lang="en-US" dirty="0"/>
          </a:p>
          <a:p>
            <a:endParaRPr lang="en-US" dirty="0"/>
          </a:p>
          <a:p>
            <a:pPr marL="114300" indent="0">
              <a:buNone/>
            </a:pPr>
            <a:r>
              <a:rPr lang="en-US" dirty="0"/>
              <a:t>                                       </a:t>
            </a:r>
            <a:r>
              <a:rPr lang="en-US" sz="4600" b="1" dirty="0">
                <a:solidFill>
                  <a:schemeClr val="accent5">
                    <a:lumMod val="50000"/>
                  </a:schemeClr>
                </a:solidFill>
                <a:latin typeface="Arial" panose="020B0604020202020204" pitchFamily="34" charset="0"/>
                <a:cs typeface="Arial" panose="020B0604020202020204" pitchFamily="34" charset="0"/>
              </a:rPr>
              <a:t>Practically       </a:t>
            </a:r>
            <a:r>
              <a:rPr lang="en-US" sz="4600" b="1" dirty="0">
                <a:solidFill>
                  <a:schemeClr val="accent5">
                    <a:lumMod val="50000"/>
                  </a:schemeClr>
                </a:solidFill>
                <a:latin typeface="+mj-lt"/>
              </a:rPr>
              <a:t> </a:t>
            </a:r>
            <a:r>
              <a:rPr lang="en-US" sz="4600" dirty="0">
                <a:latin typeface="+mj-lt"/>
              </a:rPr>
              <a:t>             </a:t>
            </a:r>
            <a:r>
              <a:rPr lang="en-US" dirty="0"/>
              <a:t>             </a:t>
            </a:r>
          </a:p>
        </p:txBody>
      </p:sp>
      <p:pic>
        <p:nvPicPr>
          <p:cNvPr id="4" name="Content Placeholder 4" descr="Text&#10;&#10;Description automatically generated">
            <a:extLst>
              <a:ext uri="{FF2B5EF4-FFF2-40B4-BE49-F238E27FC236}">
                <a16:creationId xmlns:a16="http://schemas.microsoft.com/office/drawing/2014/main" id="{C3F59F82-1437-89DA-FCC3-51C2C0C5F4E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74638"/>
            <a:ext cx="4439270" cy="2200582"/>
          </a:xfrm>
        </p:spPr>
      </p:pic>
    </p:spTree>
    <p:extLst>
      <p:ext uri="{BB962C8B-B14F-4D97-AF65-F5344CB8AC3E}">
        <p14:creationId xmlns:p14="http://schemas.microsoft.com/office/powerpoint/2010/main" val="419096281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A9C13-577D-1F53-44C9-D78AEF0114D8}"/>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344D8D69-700B-F0DB-CE1B-235816FE4DF8}"/>
              </a:ext>
            </a:extLst>
          </p:cNvPr>
          <p:cNvSpPr>
            <a:spLocks noGrp="1"/>
          </p:cNvSpPr>
          <p:nvPr>
            <p:ph idx="1"/>
          </p:nvPr>
        </p:nvSpPr>
        <p:spPr/>
        <p:txBody>
          <a:bodyPr/>
          <a:lstStyle/>
          <a:p>
            <a:endParaRPr lang="en-US" dirty="0"/>
          </a:p>
          <a:p>
            <a:endParaRPr lang="en-US" dirty="0"/>
          </a:p>
          <a:p>
            <a:endParaRPr lang="en-US" dirty="0"/>
          </a:p>
          <a:p>
            <a:endParaRPr lang="en-US" dirty="0"/>
          </a:p>
          <a:p>
            <a:pPr marL="114300" indent="0">
              <a:buNone/>
            </a:pPr>
            <a:r>
              <a:rPr lang="en-US" dirty="0"/>
              <a:t> </a:t>
            </a:r>
          </a:p>
          <a:p>
            <a:pPr marL="114300" indent="0">
              <a:buNone/>
            </a:pPr>
            <a:endParaRPr lang="en-US" sz="3200" dirty="0">
              <a:latin typeface="Arial" panose="020B0604020202020204" pitchFamily="34" charset="0"/>
              <a:cs typeface="Arial" panose="020B0604020202020204" pitchFamily="34" charset="0"/>
            </a:endParaRPr>
          </a:p>
          <a:p>
            <a:pPr marL="114300" indent="0">
              <a:buNone/>
            </a:pPr>
            <a:r>
              <a:rPr lang="en-US" sz="3200" b="1" dirty="0">
                <a:latin typeface="Arial" panose="020B0604020202020204" pitchFamily="34" charset="0"/>
                <a:cs typeface="Arial" panose="020B0604020202020204" pitchFamily="34" charset="0"/>
              </a:rPr>
              <a:t>Take a Look at the TENS Resources!</a:t>
            </a:r>
          </a:p>
        </p:txBody>
      </p:sp>
      <p:pic>
        <p:nvPicPr>
          <p:cNvPr id="5" name="Picture 4">
            <a:extLst>
              <a:ext uri="{FF2B5EF4-FFF2-40B4-BE49-F238E27FC236}">
                <a16:creationId xmlns:a16="http://schemas.microsoft.com/office/drawing/2014/main" id="{6E0C3C94-BCF3-6945-EF78-A70B1AC002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500" y="1828800"/>
            <a:ext cx="2819400" cy="2024090"/>
          </a:xfrm>
          <a:prstGeom prst="rect">
            <a:avLst/>
          </a:prstGeom>
        </p:spPr>
      </p:pic>
    </p:spTree>
    <p:extLst>
      <p:ext uri="{BB962C8B-B14F-4D97-AF65-F5344CB8AC3E}">
        <p14:creationId xmlns:p14="http://schemas.microsoft.com/office/powerpoint/2010/main" val="32920530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48FA4-61C1-203B-0E85-4744BDAB86E6}"/>
              </a:ext>
            </a:extLst>
          </p:cNvPr>
          <p:cNvSpPr>
            <a:spLocks noGrp="1"/>
          </p:cNvSpPr>
          <p:nvPr>
            <p:ph type="title"/>
          </p:nvPr>
        </p:nvSpPr>
        <p:spPr>
          <a:xfrm>
            <a:off x="457200" y="274638"/>
            <a:ext cx="7620000" cy="1143000"/>
          </a:xfrm>
        </p:spPr>
        <p:txBody>
          <a:bodyPr anchor="ctr">
            <a:normAutofit/>
          </a:bodyPr>
          <a:lstStyle/>
          <a:p>
            <a:pPr>
              <a:lnSpc>
                <a:spcPct val="90000"/>
              </a:lnSpc>
            </a:pPr>
            <a:r>
              <a:rPr lang="en-US" sz="3200" dirty="0"/>
              <a:t>   </a:t>
            </a:r>
            <a:r>
              <a:rPr lang="en-US" sz="3200" b="1" dirty="0">
                <a:latin typeface="Arial" panose="020B0604020202020204" pitchFamily="34" charset="0"/>
                <a:cs typeface="Arial" panose="020B0604020202020204" pitchFamily="34" charset="0"/>
              </a:rPr>
              <a:t>The Episcopal Network for Stewardship</a:t>
            </a: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                               TENS           </a:t>
            </a:r>
          </a:p>
        </p:txBody>
      </p:sp>
      <p:sp>
        <p:nvSpPr>
          <p:cNvPr id="10" name="Content Placeholder 2">
            <a:extLst>
              <a:ext uri="{FF2B5EF4-FFF2-40B4-BE49-F238E27FC236}">
                <a16:creationId xmlns:a16="http://schemas.microsoft.com/office/drawing/2014/main" id="{FAECE637-46B7-176B-159E-57780F9ABA23}"/>
              </a:ext>
            </a:extLst>
          </p:cNvPr>
          <p:cNvSpPr>
            <a:spLocks noGrp="1"/>
          </p:cNvSpPr>
          <p:nvPr>
            <p:ph sz="half" idx="1"/>
          </p:nvPr>
        </p:nvSpPr>
        <p:spPr>
          <a:xfrm>
            <a:off x="228600" y="1536192"/>
            <a:ext cx="3886200" cy="4590288"/>
          </a:xfrm>
        </p:spPr>
        <p:txBody>
          <a:bodyPr/>
          <a:lstStyle/>
          <a:p>
            <a:pPr marL="114300" indent="0">
              <a:buNone/>
            </a:pPr>
            <a:r>
              <a:rPr lang="en-US" dirty="0">
                <a:solidFill>
                  <a:srgbClr val="002060"/>
                </a:solidFill>
                <a:hlinkClick r:id="rId2">
                  <a:extLst>
                    <a:ext uri="{A12FA001-AC4F-418D-AE19-62706E023703}">
                      <ahyp:hlinkClr xmlns:ahyp="http://schemas.microsoft.com/office/drawing/2018/hyperlinkcolor" val="tx"/>
                    </a:ext>
                  </a:extLst>
                </a:hlinkClick>
              </a:rPr>
              <a:t>www.tens.org</a:t>
            </a:r>
            <a:r>
              <a:rPr lang="en-US" dirty="0">
                <a:solidFill>
                  <a:srgbClr val="002060"/>
                </a:solidFill>
              </a:rPr>
              <a:t> </a:t>
            </a:r>
          </a:p>
          <a:p>
            <a:pPr marL="114300" indent="0">
              <a:buNone/>
            </a:pPr>
            <a:endParaRPr lang="en-US" dirty="0"/>
          </a:p>
          <a:p>
            <a:pPr marL="114300" indent="0">
              <a:buNone/>
            </a:pPr>
            <a:r>
              <a:rPr lang="en-US" dirty="0"/>
              <a:t>2022</a:t>
            </a:r>
          </a:p>
          <a:p>
            <a:pPr marL="114300" indent="0">
              <a:buNone/>
            </a:pPr>
            <a:r>
              <a:rPr lang="en-US" dirty="0"/>
              <a:t>Fall Campaign Materials</a:t>
            </a:r>
          </a:p>
          <a:p>
            <a:pPr marL="114300" indent="0">
              <a:buNone/>
            </a:pPr>
            <a:r>
              <a:rPr lang="en-US" sz="1800" dirty="0"/>
              <a:t>In English &amp; Spanish</a:t>
            </a:r>
          </a:p>
          <a:p>
            <a:pPr marL="114300" indent="0">
              <a:buNone/>
            </a:pPr>
            <a:endParaRPr lang="en-US" dirty="0">
              <a:solidFill>
                <a:srgbClr val="002060"/>
              </a:solidFill>
            </a:endParaRPr>
          </a:p>
          <a:p>
            <a:pPr marL="114300" indent="0">
              <a:buNone/>
            </a:pPr>
            <a:endParaRPr lang="en-US" dirty="0">
              <a:solidFill>
                <a:srgbClr val="002060"/>
              </a:solidFill>
            </a:endParaRPr>
          </a:p>
          <a:p>
            <a:pPr marL="114300" indent="0">
              <a:buNone/>
            </a:pPr>
            <a:r>
              <a:rPr lang="en-US" dirty="0">
                <a:solidFill>
                  <a:srgbClr val="002060"/>
                </a:solidFill>
              </a:rPr>
              <a:t>pw: Luke9:17</a:t>
            </a:r>
          </a:p>
        </p:txBody>
      </p:sp>
      <p:pic>
        <p:nvPicPr>
          <p:cNvPr id="18" name="Content Placeholder 17" descr="Logo&#10;&#10;Description automatically generated">
            <a:extLst>
              <a:ext uri="{FF2B5EF4-FFF2-40B4-BE49-F238E27FC236}">
                <a16:creationId xmlns:a16="http://schemas.microsoft.com/office/drawing/2014/main" id="{7C26985A-871F-2385-EE41-2DEC0729796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267200" y="1536192"/>
            <a:ext cx="3886200" cy="2578608"/>
          </a:xfrm>
        </p:spPr>
      </p:pic>
      <p:pic>
        <p:nvPicPr>
          <p:cNvPr id="20" name="Picture 19">
            <a:extLst>
              <a:ext uri="{FF2B5EF4-FFF2-40B4-BE49-F238E27FC236}">
                <a16:creationId xmlns:a16="http://schemas.microsoft.com/office/drawing/2014/main" id="{50D09E08-FB9F-BE2B-7D54-46D062CA95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800" y="5638582"/>
            <a:ext cx="737796" cy="487898"/>
          </a:xfrm>
          <a:prstGeom prst="rect">
            <a:avLst/>
          </a:prstGeom>
        </p:spPr>
      </p:pic>
    </p:spTree>
    <p:extLst>
      <p:ext uri="{BB962C8B-B14F-4D97-AF65-F5344CB8AC3E}">
        <p14:creationId xmlns:p14="http://schemas.microsoft.com/office/powerpoint/2010/main" val="6660146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444C8-EEBF-5A79-386A-FC7E8EFAF0EE}"/>
              </a:ext>
            </a:extLst>
          </p:cNvPr>
          <p:cNvSpPr>
            <a:spLocks noGrp="1"/>
          </p:cNvSpPr>
          <p:nvPr>
            <p:ph type="title"/>
          </p:nvPr>
        </p:nvSpPr>
        <p:spPr/>
        <p:txBody>
          <a:bodyPr/>
          <a:lstStyle/>
          <a:p>
            <a:r>
              <a:rPr lang="en-US" sz="3200" dirty="0">
                <a:solidFill>
                  <a:srgbClr val="002060"/>
                </a:solidFill>
                <a:latin typeface="Arial" panose="020B0604020202020204" pitchFamily="34" charset="0"/>
                <a:cs typeface="Arial" panose="020B0604020202020204" pitchFamily="34" charset="0"/>
              </a:rPr>
              <a:t>2022 Fall Campaign Materials</a:t>
            </a:r>
          </a:p>
        </p:txBody>
      </p:sp>
      <p:sp>
        <p:nvSpPr>
          <p:cNvPr id="3" name="Content Placeholder 2">
            <a:extLst>
              <a:ext uri="{FF2B5EF4-FFF2-40B4-BE49-F238E27FC236}">
                <a16:creationId xmlns:a16="http://schemas.microsoft.com/office/drawing/2014/main" id="{29D01FC7-2E1C-E2CA-48F6-DB95990D6745}"/>
              </a:ext>
            </a:extLst>
          </p:cNvPr>
          <p:cNvSpPr>
            <a:spLocks noGrp="1"/>
          </p:cNvSpPr>
          <p:nvPr>
            <p:ph sz="half" idx="1"/>
          </p:nvPr>
        </p:nvSpPr>
        <p:spPr>
          <a:xfrm>
            <a:off x="1" y="1828800"/>
            <a:ext cx="4495800" cy="4297680"/>
          </a:xfrm>
        </p:spPr>
        <p:txBody>
          <a:bodyPr>
            <a:normAutofit/>
          </a:bodyPr>
          <a:lstStyle/>
          <a:p>
            <a:r>
              <a:rPr lang="en-US" sz="2000" dirty="0">
                <a:latin typeface="Arial" panose="020B0604020202020204" pitchFamily="34" charset="0"/>
                <a:cs typeface="Arial" panose="020B0604020202020204" pitchFamily="34" charset="0"/>
              </a:rPr>
              <a:t>Detailed Campaign Timeline</a:t>
            </a:r>
          </a:p>
          <a:p>
            <a:r>
              <a:rPr lang="en-US" sz="2000" dirty="0">
                <a:latin typeface="Arial" panose="020B0604020202020204" pitchFamily="34" charset="0"/>
                <a:cs typeface="Arial" panose="020B0604020202020204" pitchFamily="34" charset="0"/>
              </a:rPr>
              <a:t>6 Weeks of Reflections</a:t>
            </a:r>
          </a:p>
          <a:p>
            <a:r>
              <a:rPr lang="en-US" sz="2000" dirty="0">
                <a:latin typeface="Arial" panose="020B0604020202020204" pitchFamily="34" charset="0"/>
                <a:cs typeface="Arial" panose="020B0604020202020204" pitchFamily="34" charset="0"/>
              </a:rPr>
              <a:t>Sample Letters</a:t>
            </a:r>
          </a:p>
          <a:p>
            <a:pPr lvl="1"/>
            <a:r>
              <a:rPr lang="en-US" sz="1600" dirty="0">
                <a:latin typeface="Arial" panose="020B0604020202020204" pitchFamily="34" charset="0"/>
                <a:cs typeface="Arial" panose="020B0604020202020204" pitchFamily="34" charset="0"/>
              </a:rPr>
              <a:t>Rector/Vicar</a:t>
            </a:r>
          </a:p>
          <a:p>
            <a:pPr lvl="1"/>
            <a:r>
              <a:rPr lang="en-US" sz="1600" dirty="0">
                <a:latin typeface="Arial" panose="020B0604020202020204" pitchFamily="34" charset="0"/>
                <a:cs typeface="Arial" panose="020B0604020202020204" pitchFamily="34" charset="0"/>
              </a:rPr>
              <a:t>Sr. Warden</a:t>
            </a:r>
          </a:p>
          <a:p>
            <a:pPr lvl="1"/>
            <a:r>
              <a:rPr lang="en-US" sz="1600" dirty="0">
                <a:latin typeface="Arial" panose="020B0604020202020204" pitchFamily="34" charset="0"/>
                <a:cs typeface="Arial" panose="020B0604020202020204" pitchFamily="34" charset="0"/>
              </a:rPr>
              <a:t>Campaign Chair</a:t>
            </a:r>
          </a:p>
          <a:p>
            <a:pPr lvl="1"/>
            <a:r>
              <a:rPr lang="en-US" sz="2000" dirty="0">
                <a:latin typeface="Arial" panose="020B0604020202020204" pitchFamily="34" charset="0"/>
                <a:cs typeface="Arial" panose="020B0604020202020204" pitchFamily="34" charset="0"/>
              </a:rPr>
              <a:t>Pledge Card/Proportional     Giving Chart</a:t>
            </a:r>
          </a:p>
          <a:p>
            <a:pPr lvl="1"/>
            <a:r>
              <a:rPr lang="en-US" sz="2000" dirty="0">
                <a:latin typeface="Arial" panose="020B0604020202020204" pitchFamily="34" charset="0"/>
                <a:cs typeface="Arial" panose="020B0604020202020204" pitchFamily="34" charset="0"/>
              </a:rPr>
              <a:t>Special Prayers of the People</a:t>
            </a:r>
          </a:p>
          <a:p>
            <a:pPr lvl="1"/>
            <a:r>
              <a:rPr lang="en-US" sz="2000" dirty="0">
                <a:latin typeface="Arial" panose="020B0604020202020204" pitchFamily="34" charset="0"/>
                <a:cs typeface="Arial" panose="020B0604020202020204" pitchFamily="34" charset="0"/>
              </a:rPr>
              <a:t>Original Hymn on Theme</a:t>
            </a:r>
          </a:p>
          <a:p>
            <a:pPr lvl="1"/>
            <a:r>
              <a:rPr lang="en-US" sz="2000" dirty="0">
                <a:latin typeface="Arial" panose="020B0604020202020204" pitchFamily="34" charset="0"/>
                <a:cs typeface="Arial" panose="020B0604020202020204" pitchFamily="34" charset="0"/>
              </a:rPr>
              <a:t>Logos/Artwork</a:t>
            </a:r>
          </a:p>
          <a:p>
            <a:pPr marL="411480" lvl="1" indent="0">
              <a:buNone/>
            </a:pPr>
            <a:endParaRPr lang="en-US" sz="1600" dirty="0">
              <a:latin typeface="Arial" panose="020B0604020202020204" pitchFamily="34" charset="0"/>
              <a:cs typeface="Arial" panose="020B0604020202020204" pitchFamily="34" charset="0"/>
            </a:endParaRPr>
          </a:p>
        </p:txBody>
      </p:sp>
      <p:pic>
        <p:nvPicPr>
          <p:cNvPr id="6" name="Content Placeholder 5" descr="Logo&#10;&#10;Description automatically generated">
            <a:extLst>
              <a:ext uri="{FF2B5EF4-FFF2-40B4-BE49-F238E27FC236}">
                <a16:creationId xmlns:a16="http://schemas.microsoft.com/office/drawing/2014/main" id="{1532B702-F835-507B-19E9-7A14FD232B7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987345"/>
            <a:ext cx="3019846" cy="1467055"/>
          </a:xfrm>
        </p:spPr>
      </p:pic>
      <p:pic>
        <p:nvPicPr>
          <p:cNvPr id="8" name="Picture 7">
            <a:extLst>
              <a:ext uri="{FF2B5EF4-FFF2-40B4-BE49-F238E27FC236}">
                <a16:creationId xmlns:a16="http://schemas.microsoft.com/office/drawing/2014/main" id="{BA32D694-6204-0D4E-7898-DE2EB8A99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6568" y="5748600"/>
            <a:ext cx="590632" cy="390580"/>
          </a:xfrm>
          <a:prstGeom prst="rect">
            <a:avLst/>
          </a:prstGeom>
        </p:spPr>
      </p:pic>
    </p:spTree>
    <p:extLst>
      <p:ext uri="{BB962C8B-B14F-4D97-AF65-F5344CB8AC3E}">
        <p14:creationId xmlns:p14="http://schemas.microsoft.com/office/powerpoint/2010/main" val="36461029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5011FF75-57C1-0593-A0A5-D927F08FECAF}"/>
              </a:ext>
            </a:extLst>
          </p:cNvPr>
          <p:cNvSpPr>
            <a:spLocks noGrp="1"/>
          </p:cNvSpPr>
          <p:nvPr>
            <p:ph type="title"/>
          </p:nvPr>
        </p:nvSpPr>
        <p:spPr>
          <a:xfrm>
            <a:off x="457200" y="274638"/>
            <a:ext cx="7315200" cy="792162"/>
          </a:xfrm>
        </p:spPr>
        <p:txBody>
          <a:bodyPr/>
          <a:lstStyle/>
          <a:p>
            <a:r>
              <a:rPr lang="en-US" sz="2800" dirty="0">
                <a:latin typeface="Arial" panose="020B0604020202020204" pitchFamily="34" charset="0"/>
                <a:cs typeface="Arial" panose="020B0604020202020204" pitchFamily="34" charset="0"/>
              </a:rPr>
              <a:t>Sample Weekly Reflection</a:t>
            </a:r>
          </a:p>
        </p:txBody>
      </p:sp>
      <p:pic>
        <p:nvPicPr>
          <p:cNvPr id="12" name="Content Placeholder 11" descr="Text&#10;&#10;Description automatically generated">
            <a:extLst>
              <a:ext uri="{FF2B5EF4-FFF2-40B4-BE49-F238E27FC236}">
                <a16:creationId xmlns:a16="http://schemas.microsoft.com/office/drawing/2014/main" id="{F2E1D3B9-0E30-B731-4A5E-44260EDCBB3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990600"/>
            <a:ext cx="7010400" cy="5410200"/>
          </a:xfrm>
          <a:noFill/>
        </p:spPr>
      </p:pic>
    </p:spTree>
    <p:extLst>
      <p:ext uri="{BB962C8B-B14F-4D97-AF65-F5344CB8AC3E}">
        <p14:creationId xmlns:p14="http://schemas.microsoft.com/office/powerpoint/2010/main" val="23582073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27CEC-CD69-1F89-3F7A-C83BA4FD1EE7}"/>
              </a:ext>
            </a:extLst>
          </p:cNvPr>
          <p:cNvSpPr>
            <a:spLocks noGrp="1"/>
          </p:cNvSpPr>
          <p:nvPr>
            <p:ph type="title"/>
          </p:nvPr>
        </p:nvSpPr>
        <p:spPr>
          <a:xfrm>
            <a:off x="228600" y="274638"/>
            <a:ext cx="8229600" cy="1143000"/>
          </a:xfrm>
        </p:spPr>
        <p:txBody>
          <a:bodyPr/>
          <a:lstStyle/>
          <a:p>
            <a:r>
              <a:rPr lang="en-US" sz="2400" dirty="0">
                <a:latin typeface="Arial" panose="020B0604020202020204" pitchFamily="34" charset="0"/>
                <a:cs typeface="Arial" panose="020B0604020202020204" pitchFamily="34" charset="0"/>
              </a:rPr>
              <a:t>Promise/Commitment/Pledge Cards with </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                                                           Proportional Giving Chart</a:t>
            </a:r>
          </a:p>
        </p:txBody>
      </p:sp>
      <p:pic>
        <p:nvPicPr>
          <p:cNvPr id="5" name="Content Placeholder 4" descr="Graphical user interface, text, application&#10;&#10;Description automatically generated">
            <a:extLst>
              <a:ext uri="{FF2B5EF4-FFF2-40B4-BE49-F238E27FC236}">
                <a16:creationId xmlns:a16="http://schemas.microsoft.com/office/drawing/2014/main" id="{B9F4D9F6-0ABA-3BA4-BCC5-133F80C7922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2951" y="1600200"/>
            <a:ext cx="3569219" cy="4800600"/>
          </a:xfrm>
        </p:spPr>
      </p:pic>
      <p:pic>
        <p:nvPicPr>
          <p:cNvPr id="7" name="Picture 6" descr="Table&#10;&#10;Description automatically generated">
            <a:extLst>
              <a:ext uri="{FF2B5EF4-FFF2-40B4-BE49-F238E27FC236}">
                <a16:creationId xmlns:a16="http://schemas.microsoft.com/office/drawing/2014/main" id="{2223915E-81FF-C144-21D9-4A0CA4ACE4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1027" y="1600200"/>
            <a:ext cx="3810826" cy="5013354"/>
          </a:xfrm>
          <a:prstGeom prst="rect">
            <a:avLst/>
          </a:prstGeom>
        </p:spPr>
      </p:pic>
    </p:spTree>
    <p:extLst>
      <p:ext uri="{BB962C8B-B14F-4D97-AF65-F5344CB8AC3E}">
        <p14:creationId xmlns:p14="http://schemas.microsoft.com/office/powerpoint/2010/main" val="18371127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9C892-1171-8FC9-F13F-CB49E388168B}"/>
              </a:ext>
            </a:extLst>
          </p:cNvPr>
          <p:cNvSpPr>
            <a:spLocks noGrp="1"/>
          </p:cNvSpPr>
          <p:nvPr>
            <p:ph type="title"/>
          </p:nvPr>
        </p:nvSpPr>
        <p:spPr/>
        <p:txBody>
          <a:bodyPr/>
          <a:lstStyle/>
          <a:p>
            <a:endParaRPr lang="en-US"/>
          </a:p>
        </p:txBody>
      </p:sp>
      <p:pic>
        <p:nvPicPr>
          <p:cNvPr id="5" name="Content Placeholder 4" descr="A picture containing text&#10;&#10;Description automatically generated">
            <a:extLst>
              <a:ext uri="{FF2B5EF4-FFF2-40B4-BE49-F238E27FC236}">
                <a16:creationId xmlns:a16="http://schemas.microsoft.com/office/drawing/2014/main" id="{A062BD81-B63A-EC7B-D90A-12CF6B0D03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801" y="274638"/>
            <a:ext cx="3886200" cy="6430962"/>
          </a:xfrm>
        </p:spPr>
      </p:pic>
      <p:pic>
        <p:nvPicPr>
          <p:cNvPr id="4" name="Picture 3" descr="Timeline&#10;&#10;Description automatically generated with medium confidence">
            <a:extLst>
              <a:ext uri="{FF2B5EF4-FFF2-40B4-BE49-F238E27FC236}">
                <a16:creationId xmlns:a16="http://schemas.microsoft.com/office/drawing/2014/main" id="{678A3113-BFD7-AE90-F690-2447D95079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0" y="274638"/>
            <a:ext cx="4190999" cy="6308724"/>
          </a:xfrm>
          <a:prstGeom prst="rect">
            <a:avLst/>
          </a:prstGeom>
        </p:spPr>
      </p:pic>
    </p:spTree>
    <p:extLst>
      <p:ext uri="{BB962C8B-B14F-4D97-AF65-F5344CB8AC3E}">
        <p14:creationId xmlns:p14="http://schemas.microsoft.com/office/powerpoint/2010/main" val="5375652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ECBB8-8BF7-5ED6-C3C1-312709860AE5}"/>
              </a:ext>
            </a:extLst>
          </p:cNvPr>
          <p:cNvSpPr>
            <a:spLocks noGrp="1"/>
          </p:cNvSpPr>
          <p:nvPr>
            <p:ph type="title"/>
          </p:nvPr>
        </p:nvSpPr>
        <p:spPr/>
        <p:txBody>
          <a:bodyPr/>
          <a:lstStyle/>
          <a:p>
            <a:endParaRPr lang="en-US"/>
          </a:p>
        </p:txBody>
      </p:sp>
      <p:pic>
        <p:nvPicPr>
          <p:cNvPr id="5" name="Content Placeholder 4" descr="Timeline&#10;&#10;Description automatically generated">
            <a:extLst>
              <a:ext uri="{FF2B5EF4-FFF2-40B4-BE49-F238E27FC236}">
                <a16:creationId xmlns:a16="http://schemas.microsoft.com/office/drawing/2014/main" id="{F289AD5B-6935-481A-F109-566A03A884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801" y="274638"/>
            <a:ext cx="4038599" cy="6583362"/>
          </a:xfrm>
        </p:spPr>
      </p:pic>
      <p:pic>
        <p:nvPicPr>
          <p:cNvPr id="7" name="Picture 6" descr="Timeline&#10;&#10;Description automatically generated">
            <a:extLst>
              <a:ext uri="{FF2B5EF4-FFF2-40B4-BE49-F238E27FC236}">
                <a16:creationId xmlns:a16="http://schemas.microsoft.com/office/drawing/2014/main" id="{FA53DC04-A1A4-42D0-0F90-BF0D78C9C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274638"/>
            <a:ext cx="3886200" cy="6583362"/>
          </a:xfrm>
          <a:prstGeom prst="rect">
            <a:avLst/>
          </a:prstGeom>
        </p:spPr>
      </p:pic>
    </p:spTree>
    <p:extLst>
      <p:ext uri="{BB962C8B-B14F-4D97-AF65-F5344CB8AC3E}">
        <p14:creationId xmlns:p14="http://schemas.microsoft.com/office/powerpoint/2010/main" val="40327746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C5690-B00F-250A-DF8E-53EE2B1DF298}"/>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Analyzing Giving</a:t>
            </a:r>
          </a:p>
        </p:txBody>
      </p:sp>
      <p:pic>
        <p:nvPicPr>
          <p:cNvPr id="5" name="Content Placeholder 4" descr="Chart, waterfall chart&#10;&#10;Description automatically generated">
            <a:extLst>
              <a:ext uri="{FF2B5EF4-FFF2-40B4-BE49-F238E27FC236}">
                <a16:creationId xmlns:a16="http://schemas.microsoft.com/office/drawing/2014/main" id="{448A4375-F4D1-E7BE-7FDB-1A64219D871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417638"/>
            <a:ext cx="6981361" cy="4983162"/>
          </a:xfrm>
        </p:spPr>
      </p:pic>
    </p:spTree>
    <p:extLst>
      <p:ext uri="{BB962C8B-B14F-4D97-AF65-F5344CB8AC3E}">
        <p14:creationId xmlns:p14="http://schemas.microsoft.com/office/powerpoint/2010/main" val="154271621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hart, funnel chart&#10;&#10;Description automatically generated">
            <a:extLst>
              <a:ext uri="{FF2B5EF4-FFF2-40B4-BE49-F238E27FC236}">
                <a16:creationId xmlns:a16="http://schemas.microsoft.com/office/drawing/2014/main" id="{933D828E-E39E-9E1A-7E4D-0FD7D5FC00C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8458200" cy="6858000"/>
          </a:xfrm>
          <a:noFill/>
        </p:spPr>
      </p:pic>
    </p:spTree>
    <p:extLst>
      <p:ext uri="{BB962C8B-B14F-4D97-AF65-F5344CB8AC3E}">
        <p14:creationId xmlns:p14="http://schemas.microsoft.com/office/powerpoint/2010/main" val="210469732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3C6E21EC-C3A0-7784-3B51-920B9D77881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8534400" cy="7162799"/>
          </a:xfrm>
          <a:noFill/>
        </p:spPr>
      </p:pic>
    </p:spTree>
    <p:extLst>
      <p:ext uri="{BB962C8B-B14F-4D97-AF65-F5344CB8AC3E}">
        <p14:creationId xmlns:p14="http://schemas.microsoft.com/office/powerpoint/2010/main" val="137652781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1D9EC-12F5-A030-B66E-EEA45EC9E305}"/>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B291C97-A5BD-71D6-E891-F7B53AC562A7}"/>
              </a:ext>
            </a:extLst>
          </p:cNvPr>
          <p:cNvSpPr>
            <a:spLocks noGrp="1"/>
          </p:cNvSpPr>
          <p:nvPr>
            <p:ph idx="1"/>
          </p:nvPr>
        </p:nvSpPr>
        <p:spPr>
          <a:xfrm>
            <a:off x="457200" y="1600200"/>
            <a:ext cx="8077200" cy="4800600"/>
          </a:xfrm>
        </p:spPr>
        <p:txBody>
          <a:bodyPr/>
          <a:lstStyle/>
          <a:p>
            <a:endParaRPr lang="en-US" dirty="0"/>
          </a:p>
          <a:p>
            <a:endParaRPr lang="en-US" dirty="0"/>
          </a:p>
          <a:p>
            <a:pPr marL="114300" indent="0">
              <a:buNone/>
            </a:pPr>
            <a:endParaRPr lang="en-US" dirty="0"/>
          </a:p>
          <a:p>
            <a:pPr marL="114300" indent="0">
              <a:buNone/>
            </a:pPr>
            <a:r>
              <a:rPr lang="en-US" sz="3200" b="1" dirty="0">
                <a:latin typeface="Arial" panose="020B0604020202020204" pitchFamily="34" charset="0"/>
                <a:cs typeface="Arial" panose="020B0604020202020204" pitchFamily="34" charset="0"/>
              </a:rPr>
              <a:t>        Review of My Recommended</a:t>
            </a:r>
          </a:p>
          <a:p>
            <a:pPr marL="114300" indent="0">
              <a:buNone/>
            </a:pPr>
            <a:r>
              <a:rPr lang="en-US" sz="3200" b="1" dirty="0">
                <a:latin typeface="Arial" panose="020B0604020202020204" pitchFamily="34" charset="0"/>
                <a:cs typeface="Arial" panose="020B0604020202020204" pitchFamily="34" charset="0"/>
              </a:rPr>
              <a:t>                  Resources List</a:t>
            </a:r>
          </a:p>
        </p:txBody>
      </p:sp>
    </p:spTree>
    <p:extLst>
      <p:ext uri="{BB962C8B-B14F-4D97-AF65-F5344CB8AC3E}">
        <p14:creationId xmlns:p14="http://schemas.microsoft.com/office/powerpoint/2010/main" val="33104118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latin typeface="Arial" pitchFamily="34" charset="0"/>
                <a:cs typeface="Arial" pitchFamily="34" charset="0"/>
              </a:rPr>
              <a:t>Your Thoughts</a:t>
            </a:r>
          </a:p>
        </p:txBody>
      </p:sp>
      <p:sp>
        <p:nvSpPr>
          <p:cNvPr id="3" name="Content Placeholder 2"/>
          <p:cNvSpPr>
            <a:spLocks noGrp="1"/>
          </p:cNvSpPr>
          <p:nvPr>
            <p:ph idx="1"/>
          </p:nvPr>
        </p:nvSpPr>
        <p:spPr>
          <a:xfrm>
            <a:off x="457200" y="1219200"/>
            <a:ext cx="7620000" cy="5181600"/>
          </a:xfrm>
        </p:spPr>
        <p:txBody>
          <a:bodyPr>
            <a:normAutofit/>
          </a:bodyPr>
          <a:lstStyle/>
          <a:p>
            <a:endParaRPr lang="en-US" dirty="0"/>
          </a:p>
          <a:p>
            <a:endParaRPr lang="en-US" sz="3200" dirty="0"/>
          </a:p>
          <a:p>
            <a:pPr marL="114300" indent="0">
              <a:buNone/>
            </a:pPr>
            <a:r>
              <a:rPr lang="en-US" sz="3200" dirty="0"/>
              <a:t>What did you learn from this presentation that causes you to think about your own stewardship and annual giving campaigns at your church? </a:t>
            </a:r>
          </a:p>
          <a:p>
            <a:endParaRPr lang="en-US" sz="3200" dirty="0"/>
          </a:p>
          <a:p>
            <a:endParaRPr lang="en-US" sz="3200" dirty="0"/>
          </a:p>
        </p:txBody>
      </p:sp>
    </p:spTree>
    <p:extLst>
      <p:ext uri="{BB962C8B-B14F-4D97-AF65-F5344CB8AC3E}">
        <p14:creationId xmlns:p14="http://schemas.microsoft.com/office/powerpoint/2010/main" val="7323477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12022</TotalTime>
  <Words>4334</Words>
  <Application>Microsoft Office PowerPoint</Application>
  <PresentationFormat>On-screen Show (4:3)</PresentationFormat>
  <Paragraphs>501</Paragraphs>
  <Slides>71</Slides>
  <Notes>25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71</vt:i4>
      </vt:variant>
    </vt:vector>
  </HeadingPairs>
  <TitlesOfParts>
    <vt:vector size="83" baseType="lpstr">
      <vt:lpstr>Aldhabi</vt:lpstr>
      <vt:lpstr>Arial</vt:lpstr>
      <vt:lpstr>Arial Narrow</vt:lpstr>
      <vt:lpstr>Bookman Old Style</vt:lpstr>
      <vt:lpstr>Bradley Hand ITC</vt:lpstr>
      <vt:lpstr>Broadway</vt:lpstr>
      <vt:lpstr>Ca</vt:lpstr>
      <vt:lpstr>Calibri</vt:lpstr>
      <vt:lpstr>Cambria</vt:lpstr>
      <vt:lpstr>Times New Roman</vt:lpstr>
      <vt:lpstr>Wingdings</vt:lpstr>
      <vt:lpstr>Adjacency</vt:lpstr>
      <vt:lpstr>PowerPoint Presentation</vt:lpstr>
      <vt:lpstr>PowerPoint Presentation</vt:lpstr>
      <vt:lpstr>PowerPoint Presentation</vt:lpstr>
      <vt:lpstr>              Phases of Change</vt:lpstr>
      <vt:lpstr>PowerPoint Presentation</vt:lpstr>
      <vt:lpstr>PowerPoint Presentation</vt:lpstr>
      <vt:lpstr> </vt:lpstr>
      <vt:lpstr>PowerPoint Presentation</vt:lpstr>
      <vt:lpstr>    God Entrusts Us to Steward Everything!</vt:lpstr>
      <vt:lpstr>                                                                Not Equal</vt:lpstr>
      <vt:lpstr>What Does Scripture Have to Say                  About Stewardship? Handout #1</vt:lpstr>
      <vt:lpstr>                    Faithfully</vt:lpstr>
      <vt:lpstr>Faithfully</vt:lpstr>
      <vt:lpstr>PowerPoint Presentation</vt:lpstr>
      <vt:lpstr>Faithfully</vt:lpstr>
      <vt:lpstr>Personally</vt:lpstr>
      <vt:lpstr>PowerPoint Presentation</vt:lpstr>
      <vt:lpstr>        What Gets in the Way? </vt:lpstr>
      <vt:lpstr>   Personal Stewardship Development Requires Relationships</vt:lpstr>
      <vt:lpstr>PowerPoint Presentation</vt:lpstr>
      <vt:lpstr>Generosity Happens ...</vt:lpstr>
      <vt:lpstr>PowerPoint Presentation</vt:lpstr>
      <vt:lpstr>PowerPoint Presentation</vt:lpstr>
      <vt:lpstr>PowerPoint Presentation</vt:lpstr>
      <vt:lpstr>            Congregationally</vt:lpstr>
      <vt:lpstr>   Understand Your Church’s               Giving Culture</vt:lpstr>
      <vt:lpstr>PowerPoint Presentation</vt:lpstr>
      <vt:lpstr>CORE CHURCH Core Activities of Every Episcopal Congregation </vt:lpstr>
      <vt:lpstr> Everything After “I Believe”</vt:lpstr>
      <vt:lpstr>        How Do We Improve?</vt:lpstr>
      <vt:lpstr>Best Practices</vt:lpstr>
      <vt:lpstr>Work of the Stewardship Team</vt:lpstr>
      <vt:lpstr>Determine Rector’s Role</vt:lpstr>
      <vt:lpstr>Sample Narrative Budget</vt:lpstr>
      <vt:lpstr>Another </vt:lpstr>
      <vt:lpstr>The Process or Program</vt:lpstr>
      <vt:lpstr>Be Creative</vt:lpstr>
      <vt:lpstr>Stewardship Themes &amp; Logos</vt:lpstr>
      <vt:lpstr>PowerPoint Presentation</vt:lpstr>
      <vt:lpstr>PowerPoint Presentation</vt:lpstr>
      <vt:lpstr>         Liturgical Emphasis</vt:lpstr>
      <vt:lpstr>Creativity</vt:lpstr>
      <vt:lpstr>The Use of a Stewardship Metaphor </vt:lpstr>
      <vt:lpstr>A Sampler of Ideas</vt:lpstr>
      <vt:lpstr>Rise Up, Here I Am Lord!</vt:lpstr>
      <vt:lpstr>The Context</vt:lpstr>
      <vt:lpstr>They Understood the Essentials</vt:lpstr>
      <vt:lpstr>Primary Focus on God’s Generosity</vt:lpstr>
      <vt:lpstr>PowerPoint Presentation</vt:lpstr>
      <vt:lpstr>PowerPoint Presentation</vt:lpstr>
      <vt:lpstr>PowerPoint Presentation</vt:lpstr>
      <vt:lpstr>PowerPoint Presentation</vt:lpstr>
      <vt:lpstr>PowerPoint Presentation</vt:lpstr>
      <vt:lpstr> Meaningful Resources</vt:lpstr>
      <vt:lpstr> What Happened?</vt:lpstr>
      <vt:lpstr> Why the Great Results?  </vt:lpstr>
      <vt:lpstr>     Programs Other Than TENS</vt:lpstr>
      <vt:lpstr>Your Turn To Talk</vt:lpstr>
      <vt:lpstr>Pr</vt:lpstr>
      <vt:lpstr>PowerPoint Presentation</vt:lpstr>
      <vt:lpstr>   The Episcopal Network for Stewardship                                TENS           </vt:lpstr>
      <vt:lpstr>2022 Fall Campaign Materials</vt:lpstr>
      <vt:lpstr>Sample Weekly Reflection</vt:lpstr>
      <vt:lpstr>Promise/Commitment/Pledge Cards with                                                             Proportional Giving Chart</vt:lpstr>
      <vt:lpstr>PowerPoint Presentation</vt:lpstr>
      <vt:lpstr>PowerPoint Presentation</vt:lpstr>
      <vt:lpstr>Analyzing Giving</vt:lpstr>
      <vt:lpstr>PowerPoint Presentation</vt:lpstr>
      <vt:lpstr>PowerPoint Presentation</vt:lpstr>
      <vt:lpstr>PowerPoint Presentation</vt:lpstr>
      <vt:lpstr>Your Thoughts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buildout</dc:creator>
  <cp:lastModifiedBy>Mary MacGregor</cp:lastModifiedBy>
  <cp:revision>376</cp:revision>
  <cp:lastPrinted>2013-08-02T18:07:18Z</cp:lastPrinted>
  <dcterms:created xsi:type="dcterms:W3CDTF">2012-02-20T20:54:22Z</dcterms:created>
  <dcterms:modified xsi:type="dcterms:W3CDTF">2022-08-29T20:39:04Z</dcterms:modified>
</cp:coreProperties>
</file>